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2" r:id="rId3"/>
    <p:sldId id="293" r:id="rId4"/>
    <p:sldId id="263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82" r:id="rId13"/>
    <p:sldId id="284" r:id="rId14"/>
    <p:sldId id="283" r:id="rId15"/>
    <p:sldId id="285" r:id="rId16"/>
    <p:sldId id="265" r:id="rId17"/>
    <p:sldId id="294" r:id="rId18"/>
    <p:sldId id="281" r:id="rId19"/>
    <p:sldId id="286" r:id="rId20"/>
    <p:sldId id="277" r:id="rId21"/>
    <p:sldId id="268" r:id="rId22"/>
    <p:sldId id="278" r:id="rId23"/>
    <p:sldId id="287" r:id="rId24"/>
    <p:sldId id="276" r:id="rId25"/>
    <p:sldId id="272" r:id="rId26"/>
    <p:sldId id="273" r:id="rId27"/>
    <p:sldId id="279" r:id="rId28"/>
    <p:sldId id="274" r:id="rId29"/>
    <p:sldId id="289" r:id="rId30"/>
    <p:sldId id="290" r:id="rId31"/>
    <p:sldId id="291" r:id="rId32"/>
    <p:sldId id="275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993366"/>
    <a:srgbClr val="FFFFCC"/>
    <a:srgbClr val="FFFF66"/>
    <a:srgbClr val="FFFF99"/>
    <a:srgbClr val="CC99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F5DB-DA76-449D-B36C-7599A5091DFA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47C0B-33B4-4FE7-8F48-D6F69C343A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05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8F9F9B-AC02-4EB7-8122-7F5FCF5A4798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0996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8C9D0A-4544-4CA9-A87B-E2D1D98A58FA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4110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899521-45ED-4246-A84F-39E4703B4E01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160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554EDE-F30B-4679-AF76-C5F7B03A25B7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247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5F266-8BC7-492B-878C-54361648BCC2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80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EB86E0-39A2-4963-BA73-6192852F5B15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708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94AF67-9B8E-4065-97A0-D5A4CEEE4A0C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6440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F27A2D-414D-40C7-B7DF-17D14182FC40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413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06FE9D-0D4D-48C2-A49F-0BACE65EE453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728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C328D1-2A35-4ABC-BD41-2DE69B0B6443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7FA44CBF-3431-4BEB-BEA8-AC92124C519A}" type="slidenum">
              <a:rPr lang="fr-FR" altLang="fr-FR" sz="120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DEB1B09A-CA48-40BB-AA74-997082577360}" type="slidenum">
              <a:rPr lang="fr-FR" altLang="fr-FR" sz="120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481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Voie pro : sous statut lycéen ou sous statut apprenti</a:t>
            </a:r>
          </a:p>
        </p:txBody>
      </p:sp>
    </p:spTree>
    <p:extLst>
      <p:ext uri="{BB962C8B-B14F-4D97-AF65-F5344CB8AC3E}">
        <p14:creationId xmlns:p14="http://schemas.microsoft.com/office/powerpoint/2010/main" val="26158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59064-0F1A-4B7A-ADD6-23393D84EE80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797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43DDFB-9EC0-4C18-88B1-86C5166E74ED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904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522DF6-E9D1-4318-A7CD-EE8FA726648D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646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BF44C3-077D-4BFA-9BBF-3240E4279560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BF782256-E51F-429C-80F3-B57D3F956DD3}" type="slidenum">
              <a:rPr lang="fr-FR" altLang="fr-FR" sz="120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10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4F6F712F-896C-4C48-ACAF-7FD39F741125}" type="slidenum">
              <a:rPr lang="fr-FR" altLang="fr-FR" sz="12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10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3891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7988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527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324ADD-7DD0-42C3-B040-0831628A1545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567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9E7203-3A73-438E-BFC8-21C7501A3FBD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793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15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53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8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15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5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09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20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70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33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7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55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B6C4-A5E4-4DD5-910E-18C598183A24}" type="datetimeFigureOut">
              <a:rPr lang="fr-FR" smtClean="0"/>
              <a:pPr/>
              <a:t>13/09/2021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C3D4-6514-473A-8442-983001885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31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ac-noumea.nc/spip.php?article603" TargetMode="External"/><Relationship Id="rId2" Type="http://schemas.openxmlformats.org/officeDocument/2006/relationships/hyperlink" Target="https://cio.ac-noumea.nc/spip.php?article599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/maud.florimond@ac-noumea.n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-noumea.nc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-noumea.nc/spip.php?article537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png"/><Relationship Id="rId9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9090" y="4516582"/>
            <a:ext cx="10076611" cy="2175163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C00000"/>
                </a:solidFill>
              </a:rPr>
              <a:t>Mme FLORIMOND Maud – Psychologue EN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 err="1">
                <a:solidFill>
                  <a:srgbClr val="C00000"/>
                </a:solidFill>
              </a:rPr>
              <a:t>Référente</a:t>
            </a:r>
            <a:r>
              <a:rPr lang="fr-FR" sz="1800" b="1" dirty="0">
                <a:solidFill>
                  <a:srgbClr val="C00000"/>
                </a:solidFill>
              </a:rPr>
              <a:t> des Iles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endParaRPr lang="fr-FR" sz="1800" b="1" dirty="0">
              <a:solidFill>
                <a:prstClr val="black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fr-FR" sz="1800" b="1" dirty="0">
                <a:solidFill>
                  <a:prstClr val="black"/>
                </a:solidFill>
              </a:rPr>
              <a:t>CIO </a:t>
            </a:r>
            <a:r>
              <a:rPr lang="fr-FR" sz="1800" dirty="0">
                <a:solidFill>
                  <a:prstClr val="black"/>
                </a:solidFill>
              </a:rPr>
              <a:t> (</a:t>
            </a:r>
            <a:r>
              <a:rPr lang="fr-FR" sz="1800" b="1" dirty="0">
                <a:solidFill>
                  <a:prstClr val="black"/>
                </a:solidFill>
              </a:rPr>
              <a:t>Centre d’Information et d’Orientation)</a:t>
            </a:r>
            <a:r>
              <a:rPr lang="fr-FR" sz="1800" dirty="0">
                <a:solidFill>
                  <a:prstClr val="black"/>
                </a:solidFill>
              </a:rPr>
              <a:t>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fr-FR" sz="1800" i="1" dirty="0">
                <a:solidFill>
                  <a:prstClr val="black"/>
                </a:solidFill>
              </a:rPr>
              <a:t>10, rue Georges </a:t>
            </a:r>
            <a:r>
              <a:rPr lang="fr-FR" sz="1800" i="1" dirty="0" err="1">
                <a:solidFill>
                  <a:prstClr val="black"/>
                </a:solidFill>
              </a:rPr>
              <a:t>Baudoux</a:t>
            </a:r>
            <a:r>
              <a:rPr lang="fr-FR" sz="1800" i="1" dirty="0">
                <a:solidFill>
                  <a:prstClr val="black"/>
                </a:solidFill>
              </a:rPr>
              <a:t> 98800 NOUMEA </a:t>
            </a:r>
            <a:endParaRPr lang="fr-FR" sz="1800" dirty="0">
              <a:solidFill>
                <a:prstClr val="black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fr-FR" sz="1800" i="1" dirty="0">
                <a:solidFill>
                  <a:prstClr val="black"/>
                </a:solidFill>
              </a:rPr>
              <a:t>Contacts : 26 61 66 / 26 61 05 (ligne directe) /maud.florimond@ac-noumea.nc</a:t>
            </a:r>
            <a:endParaRPr lang="fr-FR" sz="1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fr-FR" sz="1800" dirty="0"/>
          </a:p>
        </p:txBody>
      </p:sp>
      <p:sp>
        <p:nvSpPr>
          <p:cNvPr id="5" name="Rectangle 4"/>
          <p:cNvSpPr/>
          <p:nvPr/>
        </p:nvSpPr>
        <p:spPr>
          <a:xfrm>
            <a:off x="2053174" y="574087"/>
            <a:ext cx="65252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PENSER SON ORIENTATION APRES LA 3</a:t>
            </a:r>
            <a:r>
              <a:rPr lang="fr-FR" sz="5400" baseline="30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ème</a:t>
            </a:r>
            <a:r>
              <a:rPr lang="fr-F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Nouvelle-Calédonie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4034" name="Picture 2" descr="Réussir son orientation : les étapes clés - Grenelle Inser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4527" y="1141702"/>
            <a:ext cx="3447473" cy="2111435"/>
          </a:xfrm>
          <a:prstGeom prst="rect">
            <a:avLst/>
          </a:prstGeom>
          <a:noFill/>
        </p:spPr>
      </p:pic>
      <p:pic>
        <p:nvPicPr>
          <p:cNvPr id="6" name="Image 5" descr="Centre d&amp;#39;Information et d&amp;#39;Orientation de Nouvelle-CalÃ©doni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4724400"/>
            <a:ext cx="5874327" cy="1136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14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805493"/>
            <a:ext cx="5956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16501" y="549275"/>
            <a:ext cx="2428875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5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Voie Technologique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751766" y="476250"/>
            <a:ext cx="22320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5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Voie </a:t>
            </a:r>
          </a:p>
          <a:p>
            <a:pPr algn="ctr">
              <a:buClrTx/>
              <a:buFontTx/>
              <a:buNone/>
            </a:pPr>
            <a:r>
              <a:rPr lang="fr-FR" altLang="fr-FR" sz="25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Générale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7291391" y="5078418"/>
            <a:ext cx="1258887" cy="471487"/>
            <a:chOff x="3633" y="3199"/>
            <a:chExt cx="793" cy="297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3199"/>
              <a:ext cx="793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3650" y="3214"/>
              <a:ext cx="76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2</a:t>
              </a:r>
              <a:r>
                <a:rPr lang="fr-FR" altLang="fr-FR" sz="2000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nd</a:t>
              </a:r>
              <a:r>
                <a:rPr lang="fr-FR" altLang="fr-FR" sz="20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e</a:t>
              </a:r>
              <a:r>
                <a:rPr lang="fr-FR" altLang="fr-FR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GT</a:t>
              </a:r>
            </a:p>
          </p:txBody>
        </p:sp>
      </p:grpSp>
      <p:cxnSp>
        <p:nvCxnSpPr>
          <p:cNvPr id="11271" name="AutoShape 7"/>
          <p:cNvCxnSpPr>
            <a:cxnSpLocks noChangeShapeType="1"/>
          </p:cNvCxnSpPr>
          <p:nvPr/>
        </p:nvCxnSpPr>
        <p:spPr bwMode="auto">
          <a:xfrm flipH="1" flipV="1">
            <a:off x="6958016" y="4413255"/>
            <a:ext cx="649287" cy="644525"/>
          </a:xfrm>
          <a:prstGeom prst="straightConnector1">
            <a:avLst/>
          </a:prstGeom>
          <a:noFill/>
          <a:ln w="38160" cap="sq">
            <a:solidFill>
              <a:srgbClr val="08376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7608889" y="1700218"/>
            <a:ext cx="2555875" cy="2909887"/>
            <a:chOff x="3833" y="1071"/>
            <a:chExt cx="1610" cy="1833"/>
          </a:xfrm>
        </p:grpSpPr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071"/>
              <a:ext cx="1610" cy="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4120" y="1614"/>
              <a:ext cx="1072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2000">
                  <a:latin typeface="Arial" panose="020B0604020202020204" pitchFamily="34" charset="0"/>
                </a:rPr>
                <a:t>Je suis à l’aise </a:t>
              </a:r>
            </a:p>
            <a:p>
              <a:pPr algn="ctr">
                <a:buClrTx/>
                <a:buFontTx/>
                <a:buNone/>
              </a:pPr>
              <a:r>
                <a:rPr lang="fr-FR" altLang="fr-FR" sz="2000">
                  <a:latin typeface="Arial" panose="020B0604020202020204" pitchFamily="34" charset="0"/>
                </a:rPr>
                <a:t>dans les approches théoriques</a:t>
              </a:r>
            </a:p>
          </p:txBody>
        </p:sp>
      </p:grp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4943478" y="1628775"/>
            <a:ext cx="2562225" cy="2946400"/>
            <a:chOff x="2154" y="1026"/>
            <a:chExt cx="1614" cy="1856"/>
          </a:xfrm>
        </p:grpSpPr>
        <p:pic>
          <p:nvPicPr>
            <p:cNvPr id="1127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26"/>
              <a:ext cx="1614" cy="1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2441" y="1642"/>
              <a:ext cx="1078" cy="1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>
                  <a:latin typeface="Arial" panose="020B0604020202020204" pitchFamily="34" charset="0"/>
                </a:rPr>
                <a:t>Je préfère </a:t>
              </a:r>
            </a:p>
            <a:p>
              <a:pPr algn="ctr">
                <a:buClrTx/>
                <a:buFontTx/>
                <a:buNone/>
              </a:pPr>
              <a:r>
                <a:rPr lang="fr-FR" altLang="fr-FR">
                  <a:latin typeface="Arial" panose="020B0604020202020204" pitchFamily="34" charset="0"/>
                </a:rPr>
                <a:t>les approches par études de cas avant d’aller à la théorie</a:t>
              </a:r>
            </a:p>
          </p:txBody>
        </p:sp>
      </p:grpSp>
      <p:cxnSp>
        <p:nvCxnSpPr>
          <p:cNvPr id="11278" name="AutoShape 14"/>
          <p:cNvCxnSpPr>
            <a:cxnSpLocks noChangeShapeType="1"/>
          </p:cNvCxnSpPr>
          <p:nvPr/>
        </p:nvCxnSpPr>
        <p:spPr bwMode="auto">
          <a:xfrm flipV="1">
            <a:off x="8007349" y="4572005"/>
            <a:ext cx="577851" cy="500063"/>
          </a:xfrm>
          <a:prstGeom prst="straightConnector1">
            <a:avLst/>
          </a:prstGeom>
          <a:noFill/>
          <a:ln w="38160" cap="sq">
            <a:solidFill>
              <a:srgbClr val="08376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135189" y="549275"/>
            <a:ext cx="26431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500" b="1">
                <a:solidFill>
                  <a:srgbClr val="2FA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Voie Professionnelle</a:t>
            </a:r>
          </a:p>
        </p:txBody>
      </p:sp>
      <p:cxnSp>
        <p:nvCxnSpPr>
          <p:cNvPr id="11280" name="AutoShape 16"/>
          <p:cNvCxnSpPr>
            <a:cxnSpLocks noChangeShapeType="1"/>
          </p:cNvCxnSpPr>
          <p:nvPr/>
        </p:nvCxnSpPr>
        <p:spPr bwMode="auto">
          <a:xfrm flipH="1" flipV="1">
            <a:off x="3863976" y="4652968"/>
            <a:ext cx="1370013" cy="1081087"/>
          </a:xfrm>
          <a:prstGeom prst="straightConnector1">
            <a:avLst/>
          </a:prstGeom>
          <a:noFill/>
          <a:ln w="38160" cap="sq">
            <a:solidFill>
              <a:srgbClr val="08376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81" name="AutoShape 17"/>
          <p:cNvCxnSpPr>
            <a:cxnSpLocks noChangeShapeType="1"/>
          </p:cNvCxnSpPr>
          <p:nvPr/>
        </p:nvCxnSpPr>
        <p:spPr bwMode="auto">
          <a:xfrm flipV="1">
            <a:off x="6875465" y="5519738"/>
            <a:ext cx="433387" cy="233362"/>
          </a:xfrm>
          <a:prstGeom prst="straightConnector1">
            <a:avLst/>
          </a:prstGeom>
          <a:noFill/>
          <a:ln w="38160" cap="sq">
            <a:solidFill>
              <a:srgbClr val="08376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2135189" y="1773243"/>
            <a:ext cx="2733675" cy="2878137"/>
            <a:chOff x="385" y="1117"/>
            <a:chExt cx="1722" cy="1813"/>
          </a:xfrm>
        </p:grpSpPr>
        <p:pic>
          <p:nvPicPr>
            <p:cNvPr id="11283" name="Picture 1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117"/>
              <a:ext cx="1722" cy="1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687" y="1690"/>
              <a:ext cx="1156" cy="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2000">
                  <a:latin typeface="Arial" panose="020B0604020202020204" pitchFamily="34" charset="0"/>
                </a:rPr>
                <a:t>J’apprends mieux en pratiquant ; j’ai un projet professionnel</a:t>
              </a:r>
            </a:p>
          </p:txBody>
        </p:sp>
      </p:grp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5661030"/>
            <a:ext cx="2243139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680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2000" y="1420931"/>
            <a:ext cx="72501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4000" b="1" u="sng" dirty="0">
                <a:solidFill>
                  <a:srgbClr val="990033"/>
                </a:solidFill>
                <a:latin typeface="Arial" panose="020B0604020202020204" pitchFamily="34" charset="0"/>
              </a:rPr>
              <a:t>LA VOIE PROFESSIONNELLE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137566" y="2553060"/>
            <a:ext cx="3408217" cy="25869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2042015" y="2442230"/>
            <a:ext cx="3541368" cy="26008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239799" y="3529489"/>
            <a:ext cx="10795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fr-FR" altLang="fr-FR" sz="2800" b="1" dirty="0">
                <a:latin typeface="Arial" panose="020B0604020202020204" pitchFamily="34" charset="0"/>
              </a:rPr>
              <a:t>CAP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636328" y="3529200"/>
            <a:ext cx="24384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fr-FR" altLang="fr-FR" sz="2800" b="1" dirty="0">
                <a:latin typeface="Arial" panose="020B0604020202020204" pitchFamily="34" charset="0"/>
              </a:rPr>
              <a:t>BAC PRO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73930" y="5361710"/>
            <a:ext cx="6567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2 diplômes</a:t>
            </a:r>
          </a:p>
          <a:p>
            <a:pPr>
              <a:lnSpc>
                <a:spcPct val="150000"/>
              </a:lnSpc>
            </a:pPr>
            <a:r>
              <a:rPr lang="fr-FR" dirty="0"/>
              <a:t>2 modalités de formation : élève en lycée pro ou apprenti en CFA</a:t>
            </a:r>
          </a:p>
        </p:txBody>
      </p:sp>
    </p:spTree>
    <p:extLst>
      <p:ext uri="{BB962C8B-B14F-4D97-AF65-F5344CB8AC3E}">
        <p14:creationId xmlns:p14="http://schemas.microsoft.com/office/powerpoint/2010/main" val="3948678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7239" y="2147453"/>
            <a:ext cx="92409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000" dirty="0"/>
              <a:t>Sous statut scolaire ( en lycée pro) ou en apprentissage (au CFA)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000" dirty="0"/>
              <a:t>Prépare à un métier précis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000" dirty="0"/>
              <a:t>1</a:t>
            </a:r>
            <a:r>
              <a:rPr lang="fr-FR" sz="2000" baseline="30000" dirty="0"/>
              <a:t>er</a:t>
            </a:r>
            <a:r>
              <a:rPr lang="fr-FR" sz="2000" dirty="0"/>
              <a:t> niveau de qualification pour l’emploi, mais n‘existe pas dans tous les métiers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000" dirty="0">
                <a:hlinkClick r:id="" action="ppaction://noaction"/>
              </a:rPr>
              <a:t>Familles de métier </a:t>
            </a:r>
            <a:r>
              <a:rPr lang="fr-FR" sz="2000" dirty="0"/>
              <a:t>en 1ere année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000" dirty="0"/>
              <a:t>Poursuite d’études essentiellement en 1</a:t>
            </a:r>
            <a:r>
              <a:rPr lang="fr-FR" sz="2000" baseline="30000" dirty="0"/>
              <a:t>re</a:t>
            </a:r>
            <a:r>
              <a:rPr lang="fr-FR" sz="2000" dirty="0"/>
              <a:t> bac pro.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945" y="930630"/>
            <a:ext cx="10183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LE CERTIFICAT D’APTITUDE PROFESSIONNELLE (CAP)</a:t>
            </a:r>
          </a:p>
        </p:txBody>
      </p:sp>
      <p:sp>
        <p:nvSpPr>
          <p:cNvPr id="6" name="Rectangle 5"/>
          <p:cNvSpPr/>
          <p:nvPr/>
        </p:nvSpPr>
        <p:spPr>
          <a:xfrm>
            <a:off x="706582" y="4990102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i="1" dirty="0">
                <a:solidFill>
                  <a:srgbClr val="006699"/>
                </a:solidFill>
              </a:rPr>
              <a:t>Une famille de métiers regroupe plusieurs spécialités de CAP présentant des compétences professionnelles communes.</a:t>
            </a:r>
          </a:p>
          <a:p>
            <a:r>
              <a:rPr lang="fr-FR" i="1" dirty="0">
                <a:solidFill>
                  <a:srgbClr val="006699"/>
                </a:solidFill>
              </a:rPr>
              <a:t>(Ex : 1</a:t>
            </a:r>
            <a:r>
              <a:rPr lang="fr-FR" i="1" baseline="30000" dirty="0">
                <a:solidFill>
                  <a:srgbClr val="006699"/>
                </a:solidFill>
              </a:rPr>
              <a:t>ère</a:t>
            </a:r>
            <a:r>
              <a:rPr lang="fr-FR" i="1" dirty="0">
                <a:solidFill>
                  <a:srgbClr val="006699"/>
                </a:solidFill>
              </a:rPr>
              <a:t> année de CAP : Métiers du bois </a:t>
            </a:r>
            <a:r>
              <a:rPr lang="fr-FR" i="1" dirty="0">
                <a:solidFill>
                  <a:srgbClr val="006699"/>
                </a:solidFill>
                <a:sym typeface="Wingdings"/>
              </a:rPr>
              <a:t> 2</a:t>
            </a:r>
            <a:r>
              <a:rPr lang="fr-FR" i="1" baseline="30000" dirty="0">
                <a:solidFill>
                  <a:srgbClr val="006699"/>
                </a:solidFill>
                <a:sym typeface="Wingdings"/>
              </a:rPr>
              <a:t>ème</a:t>
            </a:r>
            <a:r>
              <a:rPr lang="fr-FR" i="1" dirty="0">
                <a:solidFill>
                  <a:srgbClr val="006699"/>
                </a:solidFill>
                <a:sym typeface="Wingdings"/>
              </a:rPr>
              <a:t> année de CAP Menuisier fabricant – 2</a:t>
            </a:r>
            <a:r>
              <a:rPr lang="fr-FR" i="1" baseline="30000" dirty="0">
                <a:solidFill>
                  <a:srgbClr val="006699"/>
                </a:solidFill>
                <a:sym typeface="Wingdings"/>
              </a:rPr>
              <a:t>ème</a:t>
            </a:r>
            <a:r>
              <a:rPr lang="fr-FR" i="1" dirty="0">
                <a:solidFill>
                  <a:srgbClr val="006699"/>
                </a:solidFill>
                <a:sym typeface="Wingdings"/>
              </a:rPr>
              <a:t> année CAP Charpentier bois)</a:t>
            </a:r>
            <a:endParaRPr lang="fr-FR" dirty="0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0" y="1767095"/>
            <a:ext cx="6096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Enseignements professionnels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Dont </a:t>
            </a:r>
            <a:r>
              <a:rPr lang="fr-FR" dirty="0" err="1"/>
              <a:t>co</a:t>
            </a:r>
            <a:r>
              <a:rPr lang="fr-FR" dirty="0"/>
              <a:t>-intervention enseignant pro avec </a:t>
            </a:r>
          </a:p>
          <a:p>
            <a:pPr>
              <a:lnSpc>
                <a:spcPct val="150000"/>
              </a:lnSpc>
            </a:pPr>
            <a:r>
              <a:rPr lang="fr-FR" dirty="0"/>
              <a:t>enseignants de français ou de mathématiques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/>
              <a:t>Dont réalisation d’un chef d’œuvre sur les 2 </a:t>
            </a:r>
          </a:p>
          <a:p>
            <a:pPr>
              <a:lnSpc>
                <a:spcPct val="150000"/>
              </a:lnSpc>
            </a:pPr>
            <a:r>
              <a:rPr lang="fr-FR" dirty="0"/>
              <a:t>années (œuvre concrète et pluridisciplinaire) </a:t>
            </a:r>
          </a:p>
          <a:p>
            <a:pPr>
              <a:lnSpc>
                <a:spcPct val="150000"/>
              </a:lnSpc>
            </a:pPr>
            <a:endParaRPr lang="fr-FR" b="1" dirty="0"/>
          </a:p>
          <a:p>
            <a:pPr>
              <a:lnSpc>
                <a:spcPct val="150000"/>
              </a:lnSpc>
            </a:pPr>
            <a:r>
              <a:rPr lang="fr-FR" b="1" dirty="0"/>
              <a:t>Enseignements généraux :</a:t>
            </a:r>
          </a:p>
          <a:p>
            <a:pPr>
              <a:lnSpc>
                <a:spcPct val="150000"/>
              </a:lnSpc>
            </a:pPr>
            <a:r>
              <a:rPr lang="fr-FR" dirty="0"/>
              <a:t>Français, HG, EMC, math, PC, LV1, Arts, EPS</a:t>
            </a:r>
          </a:p>
          <a:p>
            <a:pPr>
              <a:lnSpc>
                <a:spcPct val="150000"/>
              </a:lnSpc>
            </a:pPr>
            <a:endParaRPr lang="fr-FR" b="1" dirty="0"/>
          </a:p>
          <a:p>
            <a:pPr>
              <a:lnSpc>
                <a:spcPct val="150000"/>
              </a:lnSpc>
            </a:pPr>
            <a:r>
              <a:rPr lang="fr-FR" b="1" dirty="0"/>
              <a:t>+ 12 à 14 semaines de PFMP pour un CAP en 2 ans</a:t>
            </a:r>
          </a:p>
          <a:p>
            <a:pPr>
              <a:lnSpc>
                <a:spcPct val="150000"/>
              </a:lnSpc>
            </a:pPr>
            <a:r>
              <a:rPr lang="fr-FR" b="1" dirty="0"/>
              <a:t>(5 semaines pour un CAP en 1 an)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7259" t="38447" r="36643" b="17235"/>
          <a:stretch>
            <a:fillRect/>
          </a:stretch>
        </p:blipFill>
        <p:spPr bwMode="auto">
          <a:xfrm>
            <a:off x="512620" y="2161310"/>
            <a:ext cx="5158331" cy="356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68581" y="639728"/>
            <a:ext cx="980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LE CERTIFICAT D’APTITUDE PROFESSIONNELLE (CAP)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55" y="7089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LE BAC PROFESSIONEL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9128" y="1859342"/>
            <a:ext cx="78832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000" dirty="0"/>
              <a:t>Sous statut scolaire ou en apprentissage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000" dirty="0"/>
              <a:t>Prépare à un champ professionnel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000" dirty="0">
                <a:hlinkClick r:id="" action="ppaction://noaction"/>
              </a:rPr>
              <a:t>Famille de métiers </a:t>
            </a:r>
            <a:r>
              <a:rPr lang="fr-FR" sz="2000" dirty="0"/>
              <a:t>en  2</a:t>
            </a:r>
            <a:r>
              <a:rPr lang="fr-FR" sz="2000" baseline="30000" dirty="0"/>
              <a:t>nde</a:t>
            </a:r>
            <a:r>
              <a:rPr lang="fr-FR" sz="2000" dirty="0"/>
              <a:t> pro mais pas dans tous les domaines pro.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000" dirty="0"/>
              <a:t>80 spécialités / 45 en NC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000" dirty="0"/>
              <a:t>Un large choix pour les </a:t>
            </a:r>
            <a:r>
              <a:rPr lang="fr-FR" sz="2000" dirty="0">
                <a:hlinkClick r:id="" action="ppaction://noaction"/>
              </a:rPr>
              <a:t>filles</a:t>
            </a:r>
            <a:r>
              <a:rPr lang="fr-FR" sz="2000" dirty="0"/>
              <a:t> et les </a:t>
            </a:r>
            <a:r>
              <a:rPr lang="fr-FR" sz="2000" dirty="0">
                <a:hlinkClick r:id="" action="ppaction://noaction"/>
              </a:rPr>
              <a:t>garçons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2000" dirty="0"/>
              <a:t>Poursuite d’études essentiellement en BTS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581891" y="5156355"/>
            <a:ext cx="11166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i="1" dirty="0">
                <a:solidFill>
                  <a:srgbClr val="006699"/>
                </a:solidFill>
              </a:rPr>
              <a:t>Une famille de métiers regroupe plusieurs spécialités de bac présentant des compétences professionnelles communes</a:t>
            </a:r>
          </a:p>
          <a:p>
            <a:r>
              <a:rPr lang="fr-FR" i="1" dirty="0">
                <a:solidFill>
                  <a:srgbClr val="006699"/>
                </a:solidFill>
              </a:rPr>
              <a:t>(ex : 2</a:t>
            </a:r>
            <a:r>
              <a:rPr lang="fr-FR" i="1" baseline="30000" dirty="0">
                <a:solidFill>
                  <a:srgbClr val="006699"/>
                </a:solidFill>
              </a:rPr>
              <a:t>nde</a:t>
            </a:r>
            <a:r>
              <a:rPr lang="fr-FR" i="1" dirty="0">
                <a:solidFill>
                  <a:srgbClr val="006699"/>
                </a:solidFill>
              </a:rPr>
              <a:t> pro Métiers de la relation clients </a:t>
            </a:r>
            <a:r>
              <a:rPr lang="fr-FR" i="1" dirty="0">
                <a:solidFill>
                  <a:srgbClr val="006699"/>
                </a:solidFill>
                <a:sym typeface="Wingdings"/>
              </a:rPr>
              <a:t> 1</a:t>
            </a:r>
            <a:r>
              <a:rPr lang="fr-FR" i="1" baseline="30000" dirty="0">
                <a:solidFill>
                  <a:srgbClr val="006699"/>
                </a:solidFill>
                <a:sym typeface="Wingdings"/>
              </a:rPr>
              <a:t>ère</a:t>
            </a:r>
            <a:r>
              <a:rPr lang="fr-FR" i="1" dirty="0">
                <a:solidFill>
                  <a:srgbClr val="006699"/>
                </a:solidFill>
                <a:sym typeface="Wingdings"/>
              </a:rPr>
              <a:t> pro Métiers du commerce et de la vente – 1</a:t>
            </a:r>
            <a:r>
              <a:rPr lang="fr-FR" i="1" baseline="30000" dirty="0">
                <a:solidFill>
                  <a:srgbClr val="006699"/>
                </a:solidFill>
                <a:sym typeface="Wingdings"/>
              </a:rPr>
              <a:t>ère</a:t>
            </a:r>
            <a:r>
              <a:rPr lang="fr-FR" i="1" dirty="0">
                <a:solidFill>
                  <a:srgbClr val="006699"/>
                </a:solidFill>
                <a:sym typeface="Wingdings"/>
              </a:rPr>
              <a:t> pro Métiers de l’accueil)</a:t>
            </a:r>
            <a:endParaRPr lang="fr-FR" dirty="0"/>
          </a:p>
          <a:p>
            <a:endParaRPr lang="fr-FR" dirty="0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329" y="653534"/>
            <a:ext cx="4431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LE BAC PROFESSIONEL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2654" y="1859341"/>
            <a:ext cx="601287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b="1" dirty="0"/>
              <a:t>Enseignements professionnels :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fr-FR" dirty="0"/>
              <a:t>Dont </a:t>
            </a:r>
            <a:r>
              <a:rPr lang="fr-FR" dirty="0" err="1"/>
              <a:t>co</a:t>
            </a:r>
            <a:r>
              <a:rPr lang="fr-FR" dirty="0"/>
              <a:t>-intervention enseignant pro avec enseignants de français ou de mathématiques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fr-FR" dirty="0"/>
              <a:t>Dont réalisation d’un chef d’œuvre en 1</a:t>
            </a:r>
            <a:r>
              <a:rPr lang="fr-FR" baseline="30000" dirty="0"/>
              <a:t>re</a:t>
            </a:r>
            <a:r>
              <a:rPr lang="fr-FR" dirty="0"/>
              <a:t> et </a:t>
            </a:r>
            <a:r>
              <a:rPr lang="fr-FR" dirty="0" err="1"/>
              <a:t>T</a:t>
            </a:r>
            <a:r>
              <a:rPr lang="fr-FR" baseline="30000" dirty="0" err="1"/>
              <a:t>le</a:t>
            </a:r>
            <a:r>
              <a:rPr lang="fr-FR" dirty="0"/>
              <a:t> (œuvre concrète et pluridisciplinaire) </a:t>
            </a:r>
          </a:p>
          <a:p>
            <a:pPr>
              <a:lnSpc>
                <a:spcPct val="150000"/>
              </a:lnSpc>
              <a:defRPr/>
            </a:pPr>
            <a:endParaRPr lang="fr-FR" b="1" dirty="0"/>
          </a:p>
          <a:p>
            <a:pPr>
              <a:lnSpc>
                <a:spcPct val="150000"/>
              </a:lnSpc>
              <a:defRPr/>
            </a:pPr>
            <a:r>
              <a:rPr lang="fr-FR" b="1" dirty="0"/>
              <a:t>Enseignements généraux :</a:t>
            </a:r>
          </a:p>
          <a:p>
            <a:pPr>
              <a:lnSpc>
                <a:spcPct val="150000"/>
              </a:lnSpc>
              <a:defRPr/>
            </a:pPr>
            <a:r>
              <a:rPr lang="fr-FR" dirty="0"/>
              <a:t>Français, HG, EMC, LV1, math, PC ou LV2, Arts, EPS</a:t>
            </a:r>
          </a:p>
          <a:p>
            <a:pPr>
              <a:lnSpc>
                <a:spcPct val="150000"/>
              </a:lnSpc>
              <a:defRPr/>
            </a:pPr>
            <a:endParaRPr lang="fr-FR" b="1" dirty="0"/>
          </a:p>
          <a:p>
            <a:pPr>
              <a:lnSpc>
                <a:spcPct val="150000"/>
              </a:lnSpc>
              <a:defRPr/>
            </a:pPr>
            <a:r>
              <a:rPr lang="fr-FR" b="1" dirty="0"/>
              <a:t>+ 18 à 22 semaines de PFMP sur les 3 années </a:t>
            </a:r>
            <a:br>
              <a:rPr lang="fr-FR" b="1" dirty="0"/>
            </a:br>
            <a:r>
              <a:rPr lang="fr-FR" b="1" dirty="0"/>
              <a:t>de bac pro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940" t="40152" r="36324" b="16288"/>
          <a:stretch>
            <a:fillRect/>
          </a:stretch>
        </p:blipFill>
        <p:spPr bwMode="auto">
          <a:xfrm>
            <a:off x="263237" y="2198258"/>
            <a:ext cx="5389419" cy="359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538450" y="101327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REFORME DU BAC PRO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1444625"/>
            <a:ext cx="7340056" cy="416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26327" y="5649488"/>
            <a:ext cx="10120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2ndes sont organisées par familles de métiers : on y apprend les compétences communes à tous les métiers d’un même secteur. </a:t>
            </a:r>
          </a:p>
        </p:txBody>
      </p:sp>
    </p:spTree>
    <p:extLst>
      <p:ext uri="{BB962C8B-B14F-4D97-AF65-F5344CB8AC3E}">
        <p14:creationId xmlns:p14="http://schemas.microsoft.com/office/powerpoint/2010/main" val="2753940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357745" y="1219200"/>
            <a:ext cx="4461164" cy="518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altLang="fr-FR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289963" y="1246910"/>
            <a:ext cx="4461164" cy="518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77492" y="459569"/>
            <a:ext cx="527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fr-FR" altLang="fr-FR" sz="2400" b="1" dirty="0">
                <a:solidFill>
                  <a:srgbClr val="990033"/>
                </a:solidFill>
                <a:latin typeface="Arial" panose="020B0604020202020204" pitchFamily="34" charset="0"/>
              </a:rPr>
              <a:t>LA VOIE PROFESSIONNELLE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97428" y="1369726"/>
            <a:ext cx="4105103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LE CERTIFICAT D’APTITUDE PROFESSIONNELLE (CAP)</a:t>
            </a:r>
          </a:p>
          <a:p>
            <a:pPr algn="ctr"/>
            <a:endParaRPr lang="fr-FR" sz="1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/>
              <a:t>2 ans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/>
              <a:t>   Sous statut scolaire (en lycée pro) ou en apprentissage (au CFA)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/>
              <a:t>   1</a:t>
            </a:r>
            <a:r>
              <a:rPr lang="fr-FR" sz="1400" baseline="30000" dirty="0"/>
              <a:t>er</a:t>
            </a:r>
            <a:r>
              <a:rPr lang="fr-FR" sz="1400" dirty="0"/>
              <a:t> niveau de qualification pour l’emploi, mais    n‘existe pas dans tous les métiers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/>
              <a:t>   12 à 14 semaines de PFMP pour un CAP en 2 ans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/>
              <a:t>    Poursuite d’études essentiellement en 1</a:t>
            </a:r>
            <a:r>
              <a:rPr lang="fr-FR" sz="1400" baseline="30000" dirty="0"/>
              <a:t>re</a:t>
            </a:r>
            <a:r>
              <a:rPr lang="fr-FR" sz="1400" dirty="0"/>
              <a:t> bac pro</a:t>
            </a:r>
          </a:p>
          <a:p>
            <a:endParaRPr lang="fr-FR" sz="1600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1600" dirty="0"/>
          </a:p>
          <a:p>
            <a:endParaRPr lang="fr-FR" sz="800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800" b="1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800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73983" y="1579455"/>
            <a:ext cx="390836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LE BAC PROFESSIONNEL</a:t>
            </a:r>
          </a:p>
          <a:p>
            <a:pPr algn="ctr"/>
            <a:endParaRPr lang="fr-FR" sz="12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1400" dirty="0"/>
              <a:t>3 ans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1400" dirty="0"/>
              <a:t>Sous statut scolaire ou en apprentissage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1400" dirty="0"/>
              <a:t>Prépare à un champ professionnel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1400" dirty="0"/>
              <a:t>18 à 22 semaines de PFMP sur les 3 années de bac pro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r-FR" sz="1400" dirty="0"/>
              <a:t>Poursuite d’études essentiellement en BTS</a:t>
            </a:r>
          </a:p>
          <a:p>
            <a:pPr>
              <a:lnSpc>
                <a:spcPct val="150000"/>
              </a:lnSpc>
              <a:defRPr/>
            </a:pPr>
            <a:endParaRPr lang="fr-FR" sz="12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fr-FR" sz="1200" dirty="0"/>
          </a:p>
          <a:p>
            <a:pPr algn="ctr"/>
            <a:endParaRPr lang="fr-FR" sz="1200" b="1" dirty="0">
              <a:solidFill>
                <a:srgbClr val="002060"/>
              </a:solidFill>
            </a:endParaRPr>
          </a:p>
          <a:p>
            <a:pPr algn="ctr"/>
            <a:endParaRPr lang="fr-FR" sz="1400" b="1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7259" t="38447" r="36643" b="17235"/>
          <a:stretch>
            <a:fillRect/>
          </a:stretch>
        </p:blipFill>
        <p:spPr bwMode="auto">
          <a:xfrm>
            <a:off x="2352502" y="4488946"/>
            <a:ext cx="2421414" cy="16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6940" t="40152" r="36324" b="16288"/>
          <a:stretch>
            <a:fillRect/>
          </a:stretch>
        </p:blipFill>
        <p:spPr bwMode="auto">
          <a:xfrm>
            <a:off x="7306887" y="4369890"/>
            <a:ext cx="2507226" cy="16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149" y="720369"/>
            <a:ext cx="6797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L’affectation en voie professionnelle : Cas particuliers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51216" y="2081330"/>
            <a:ext cx="880474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L’affectation en lycée pro n’est pas sectorisée.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2000" dirty="0"/>
              <a:t>Pour être affecté dans certaines formations de la voie professionnelle </a:t>
            </a:r>
            <a:r>
              <a:rPr lang="fr-FR" sz="2000" dirty="0">
                <a:sym typeface="Wingdings" panose="05000000000000000000" pitchFamily="2" charset="2"/>
              </a:rPr>
              <a:t>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procédures particulières </a:t>
            </a:r>
            <a:r>
              <a:rPr lang="fr-FR" sz="2000" dirty="0"/>
              <a:t>(recrutement par des commissions / sur dossier) :</a:t>
            </a:r>
          </a:p>
          <a:p>
            <a:pPr>
              <a:lnSpc>
                <a:spcPct val="150000"/>
              </a:lnSpc>
            </a:pPr>
            <a:endParaRPr lang="fr-F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hlinkClick r:id="rId2"/>
              </a:rPr>
              <a:t>CAP Agent de sécurité</a:t>
            </a:r>
            <a:endParaRPr lang="fr-F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hlinkClick r:id="rId2"/>
              </a:rPr>
              <a:t>Bac pro Métiers de la sécurité</a:t>
            </a:r>
            <a:endParaRPr lang="fr-F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hlinkClick r:id="rId3"/>
              </a:rPr>
              <a:t>2</a:t>
            </a:r>
            <a:r>
              <a:rPr lang="fr-FR" sz="2000" baseline="30000" dirty="0">
                <a:hlinkClick r:id="rId3"/>
              </a:rPr>
              <a:t>nde</a:t>
            </a:r>
            <a:r>
              <a:rPr lang="fr-FR" sz="2000" dirty="0">
                <a:hlinkClick r:id="rId3"/>
              </a:rPr>
              <a:t> pro Artisanat et Métiers d’Arts option Communication visuelle </a:t>
            </a:r>
            <a:r>
              <a:rPr lang="fr-FR" sz="2000" dirty="0" err="1">
                <a:hlinkClick r:id="rId3"/>
              </a:rPr>
              <a:t>plurimédia</a:t>
            </a:r>
            <a:endParaRPr lang="fr-FR" sz="2000" dirty="0"/>
          </a:p>
          <a:p>
            <a:pPr>
              <a:lnSpc>
                <a:spcPct val="150000"/>
              </a:lnSpc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609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947" y="1538315"/>
            <a:ext cx="101553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defRPr/>
            </a:pPr>
            <a:r>
              <a:rPr lang="fr-FR" sz="1600" b="1" dirty="0"/>
              <a:t>Les diplômes professionnels, comme le CAP et le bac pro, peuvent se préparer en apprentissage.</a:t>
            </a:r>
          </a:p>
          <a:p>
            <a:pPr fontAlgn="t">
              <a:defRPr/>
            </a:pP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fontAlgn="t">
              <a:defRPr/>
            </a:pPr>
            <a:r>
              <a:rPr lang="fr-FR" sz="1600" b="1" dirty="0">
                <a:solidFill>
                  <a:srgbClr val="006699"/>
                </a:solidFill>
              </a:rPr>
              <a:t>Démarche</a:t>
            </a:r>
          </a:p>
          <a:p>
            <a:pPr fontAlgn="t">
              <a:lnSpc>
                <a:spcPct val="150000"/>
              </a:lnSpc>
              <a:defRPr/>
            </a:pPr>
            <a:r>
              <a:rPr lang="fr-FR" sz="1600" dirty="0"/>
              <a:t>Dès le 30 juin 2021, se </a:t>
            </a:r>
            <a:r>
              <a:rPr lang="fr-FR" sz="1600" dirty="0" err="1"/>
              <a:t>pré-inscrire</a:t>
            </a:r>
            <a:r>
              <a:rPr lang="fr-FR" sz="1600" dirty="0"/>
              <a:t> au Point A . Compléter et ramener le dossier avant le 4 octobre 2021.</a:t>
            </a:r>
          </a:p>
          <a:p>
            <a:pPr fontAlgn="t">
              <a:lnSpc>
                <a:spcPct val="150000"/>
              </a:lnSpc>
              <a:defRPr/>
            </a:pPr>
            <a:r>
              <a:rPr lang="fr-FR" sz="1600" dirty="0"/>
              <a:t>Réunion d’information collective, tests de sélection et entretien de motivation. </a:t>
            </a:r>
          </a:p>
          <a:p>
            <a:pPr fontAlgn="t">
              <a:lnSpc>
                <a:spcPct val="150000"/>
              </a:lnSpc>
              <a:defRPr/>
            </a:pPr>
            <a:r>
              <a:rPr lang="fr-FR" sz="1600" dirty="0"/>
              <a:t>Rechercher un  employeur et signer un contrat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fontAlgn="t">
              <a:spcBef>
                <a:spcPts val="0"/>
              </a:spcBef>
              <a:defRPr/>
            </a:pPr>
            <a:endParaRPr lang="fr-FR" sz="1600" b="1" dirty="0">
              <a:solidFill>
                <a:srgbClr val="A50021"/>
              </a:solidFill>
            </a:endParaRPr>
          </a:p>
          <a:p>
            <a:pPr fontAlgn="t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6699"/>
                </a:solidFill>
              </a:rPr>
              <a:t>Durée</a:t>
            </a:r>
          </a:p>
          <a:p>
            <a:pPr fontAlgn="t">
              <a:spcBef>
                <a:spcPts val="0"/>
              </a:spcBef>
              <a:defRPr/>
            </a:pPr>
            <a:r>
              <a:rPr lang="fr-FR" sz="1600" dirty="0"/>
              <a:t>2 ans pour un CAP et 3 ans pour un bac pro</a:t>
            </a:r>
          </a:p>
          <a:p>
            <a:pPr fontAlgn="t">
              <a:spcBef>
                <a:spcPts val="0"/>
              </a:spcBef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fontAlgn="t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6699"/>
                </a:solidFill>
              </a:rPr>
              <a:t>Lieu</a:t>
            </a:r>
          </a:p>
          <a:p>
            <a:pPr fontAlgn="t">
              <a:spcBef>
                <a:spcPts val="0"/>
              </a:spcBef>
              <a:defRPr/>
            </a:pPr>
            <a:r>
              <a:rPr lang="fr-FR" sz="1600" dirty="0"/>
              <a:t>Cours en Centre de Formation pour Apprentis (CFA) , en alternance avec les périodes de travail chez l’employeur </a:t>
            </a:r>
          </a:p>
          <a:p>
            <a:pPr fontAlgn="t">
              <a:spcBef>
                <a:spcPts val="0"/>
              </a:spcBef>
              <a:defRPr/>
            </a:pP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fontAlgn="t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6699"/>
                </a:solidFill>
              </a:rPr>
              <a:t>Conditions </a:t>
            </a:r>
          </a:p>
          <a:p>
            <a:pPr fontAlgn="t">
              <a:spcBef>
                <a:spcPts val="0"/>
              </a:spcBef>
              <a:defRPr/>
            </a:pPr>
            <a:r>
              <a:rPr lang="fr-FR" sz="1600" dirty="0"/>
              <a:t>Avoir entre 16 et 30 ans</a:t>
            </a:r>
          </a:p>
          <a:p>
            <a:pPr>
              <a:spcBef>
                <a:spcPts val="0"/>
              </a:spcBef>
              <a:defRPr/>
            </a:pP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fr-FR" sz="1600" b="1" dirty="0">
                <a:solidFill>
                  <a:srgbClr val="006699"/>
                </a:solidFill>
              </a:rPr>
              <a:t>Rémunération</a:t>
            </a:r>
          </a:p>
          <a:p>
            <a:pPr>
              <a:spcBef>
                <a:spcPts val="0"/>
              </a:spcBef>
              <a:defRPr/>
            </a:pPr>
            <a:r>
              <a:rPr lang="fr-FR" sz="1600" dirty="0"/>
              <a:t>selon l’âge et l’année d’études 50% à 70% du SMG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2449" y="667388"/>
            <a:ext cx="3553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L’APPRENTISSAGE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2185" t="27273" r="6296" b="22348"/>
          <a:stretch>
            <a:fillRect/>
          </a:stretch>
        </p:blipFill>
        <p:spPr bwMode="auto">
          <a:xfrm>
            <a:off x="9671830" y="457207"/>
            <a:ext cx="2173807" cy="195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782" y="429490"/>
            <a:ext cx="10515600" cy="1177637"/>
          </a:xfrm>
        </p:spPr>
        <p:txBody>
          <a:bodyPr>
            <a:norm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fr-FR" altLang="fr-FR" sz="2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La psychologue de l’Education Nationale</a:t>
            </a:r>
            <a:br>
              <a:rPr lang="fr-FR" altLang="fr-FR" sz="2400" b="1" dirty="0">
                <a:solidFill>
                  <a:srgbClr val="990033"/>
                </a:solidFill>
                <a:latin typeface="+mn-lt"/>
              </a:rPr>
            </a:br>
            <a:r>
              <a:rPr lang="fr-FR" sz="2800" dirty="0">
                <a:solidFill>
                  <a:srgbClr val="006699"/>
                </a:solidFill>
                <a:latin typeface="Gabriola" pitchFamily="82" charset="0"/>
                <a:ea typeface="+mn-ea"/>
                <a:cs typeface="+mn-cs"/>
              </a:rPr>
              <a:t>Spécialité Education, Développement et conseil en Orientation scolaire et professionnelle</a:t>
            </a:r>
            <a:br>
              <a:rPr lang="fr-FR" sz="2800" dirty="0">
                <a:solidFill>
                  <a:srgbClr val="006699"/>
                </a:solidFill>
                <a:latin typeface="Gabriola" pitchFamily="82" charset="0"/>
                <a:ea typeface="+mn-ea"/>
                <a:cs typeface="+mn-cs"/>
              </a:rPr>
            </a:br>
            <a:endParaRPr lang="fr-FR" sz="2400" dirty="0">
              <a:solidFill>
                <a:srgbClr val="006699"/>
              </a:solidFill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895" t="38281" r="21000" b="31471"/>
          <a:stretch>
            <a:fillRect/>
          </a:stretch>
        </p:blipFill>
        <p:spPr bwMode="auto">
          <a:xfrm>
            <a:off x="1579418" y="2149635"/>
            <a:ext cx="9122708" cy="246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316180" y="1593274"/>
            <a:ext cx="1040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Prenant appui sur  la </a:t>
            </a:r>
            <a:r>
              <a:rPr lang="fr-FR" dirty="0">
                <a:solidFill>
                  <a:srgbClr val="C00000"/>
                </a:solidFill>
              </a:rPr>
              <a:t>politique éducative de Nouvelle-Calédonie</a:t>
            </a:r>
            <a:r>
              <a:rPr lang="fr-FR" dirty="0"/>
              <a:t>, mes missions portent sur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7745" y="4820167"/>
            <a:ext cx="108342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fr-FR" dirty="0"/>
              <a:t>Vous pouvez </a:t>
            </a:r>
            <a:r>
              <a:rPr lang="fr-FR" dirty="0">
                <a:solidFill>
                  <a:srgbClr val="006699"/>
                </a:solidFill>
              </a:rPr>
              <a:t>me rencontrer sur rendez-vous </a:t>
            </a:r>
            <a:r>
              <a:rPr lang="fr-FR" dirty="0"/>
              <a:t>au Centre d’Information et d’Orientation :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fr-FR" i="1" dirty="0"/>
              <a:t>10, rue Georges </a:t>
            </a:r>
            <a:r>
              <a:rPr lang="fr-FR" i="1" dirty="0" err="1"/>
              <a:t>Baudoux</a:t>
            </a:r>
            <a:r>
              <a:rPr lang="fr-FR" i="1" dirty="0"/>
              <a:t> 98800 NOUMEA </a:t>
            </a:r>
            <a:endParaRPr lang="fr-FR" dirty="0"/>
          </a:p>
          <a:p>
            <a:pPr lvl="0" algn="just">
              <a:lnSpc>
                <a:spcPct val="150000"/>
              </a:lnSpc>
              <a:buNone/>
            </a:pPr>
            <a:r>
              <a:rPr lang="fr-FR" i="1" dirty="0">
                <a:solidFill>
                  <a:prstClr val="black"/>
                </a:solidFill>
              </a:rPr>
              <a:t>Contacts : 26 61 66 / 26 61 05 (ligne directe)</a:t>
            </a:r>
            <a:r>
              <a:rPr lang="fr-FR" i="1" dirty="0"/>
              <a:t> </a:t>
            </a:r>
            <a:r>
              <a:rPr lang="fr-FR" i="1" dirty="0">
                <a:hlinkClick r:id="rId3"/>
              </a:rPr>
              <a:t>/maud.florimond@ac-noumea.nc</a:t>
            </a:r>
            <a:endParaRPr lang="fr-FR" i="1" dirty="0"/>
          </a:p>
          <a:p>
            <a:pPr lvl="0" algn="just">
              <a:lnSpc>
                <a:spcPct val="150000"/>
              </a:lnSpc>
              <a:buNone/>
            </a:pPr>
            <a:r>
              <a:rPr lang="fr-FR" sz="1600" i="1" dirty="0">
                <a:solidFill>
                  <a:prstClr val="black"/>
                </a:solidFill>
              </a:rPr>
              <a:t>Lundi au jeudi 8h/11h30 -12h30/16h et le vendredi 12h30/16h y compris pendant les vacances scolaires (fermeture à 15h)</a:t>
            </a:r>
            <a:endParaRPr lang="fr-FR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894015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54959" y="1148483"/>
            <a:ext cx="7772400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1025"/>
              </a:spcBef>
              <a:buSzPct val="70000"/>
            </a:pPr>
            <a:r>
              <a:rPr lang="fr-FR" altLang="fr-FR" sz="3600" b="1" u="sng" dirty="0">
                <a:solidFill>
                  <a:srgbClr val="990033"/>
                </a:solidFill>
              </a:rPr>
              <a:t>LA 2</a:t>
            </a:r>
            <a:r>
              <a:rPr lang="fr-FR" altLang="fr-FR" sz="3600" b="1" u="sng" baseline="30000" dirty="0">
                <a:solidFill>
                  <a:srgbClr val="990033"/>
                </a:solidFill>
              </a:rPr>
              <a:t>NDE</a:t>
            </a:r>
            <a:r>
              <a:rPr lang="fr-FR" altLang="fr-FR" sz="3600" b="1" u="sng" dirty="0">
                <a:solidFill>
                  <a:srgbClr val="990033"/>
                </a:solidFill>
              </a:rPr>
              <a:t> GENERALE ET TECHNOLOGIQUE</a:t>
            </a:r>
            <a:r>
              <a:rPr lang="fr-FR" altLang="fr-FR" sz="3600" b="1" dirty="0">
                <a:solidFill>
                  <a:srgbClr val="990033"/>
                </a:solidFill>
              </a:rPr>
              <a:t> : </a:t>
            </a:r>
          </a:p>
          <a:p>
            <a:pPr algn="ctr">
              <a:lnSpc>
                <a:spcPct val="150000"/>
              </a:lnSpc>
              <a:spcBef>
                <a:spcPts val="1025"/>
              </a:spcBef>
              <a:buSzPct val="70000"/>
            </a:pPr>
            <a:endParaRPr lang="fr-FR" alt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1025"/>
              </a:spcBef>
              <a:buSzPct val="70000"/>
            </a:pPr>
            <a:r>
              <a:rPr lang="fr-FR" altLang="fr-FR" sz="2400" b="1" dirty="0">
                <a:solidFill>
                  <a:schemeClr val="accent5">
                    <a:lumMod val="75000"/>
                  </a:schemeClr>
                </a:solidFill>
              </a:rPr>
              <a:t>Se déterminer</a:t>
            </a:r>
          </a:p>
          <a:p>
            <a:pPr algn="ctr">
              <a:lnSpc>
                <a:spcPct val="150000"/>
              </a:lnSpc>
              <a:spcBef>
                <a:spcPts val="1025"/>
              </a:spcBef>
              <a:buSzPct val="70000"/>
            </a:pPr>
            <a:r>
              <a:rPr lang="fr-FR" altLang="fr-FR" sz="2400" b="1" dirty="0">
                <a:solidFill>
                  <a:schemeClr val="accent5">
                    <a:lumMod val="75000"/>
                  </a:schemeClr>
                </a:solidFill>
              </a:rPr>
              <a:t>Acquérir une culture générale et des méthodes de travail</a:t>
            </a:r>
          </a:p>
        </p:txBody>
      </p:sp>
    </p:spTree>
    <p:extLst>
      <p:ext uri="{BB962C8B-B14F-4D97-AF65-F5344CB8AC3E}">
        <p14:creationId xmlns:p14="http://schemas.microsoft.com/office/powerpoint/2010/main" val="803815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782891" y="692155"/>
            <a:ext cx="82438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ENSEIGNEMENTS COMMUNS EN 2NDE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66989" y="1700213"/>
            <a:ext cx="7705725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dirty="0">
                <a:solidFill>
                  <a:srgbClr val="006666"/>
                </a:solidFill>
              </a:rPr>
              <a:t>Français </a:t>
            </a:r>
            <a:r>
              <a:rPr lang="fr-FR" altLang="fr-FR" sz="1600" i="1" dirty="0"/>
              <a:t>(4h)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dirty="0">
                <a:solidFill>
                  <a:srgbClr val="006666"/>
                </a:solidFill>
              </a:rPr>
              <a:t>Histoire-Géographie </a:t>
            </a:r>
            <a:r>
              <a:rPr lang="fr-FR" altLang="fr-FR" sz="1600" i="1" dirty="0"/>
              <a:t>(3h30)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dirty="0">
                <a:solidFill>
                  <a:srgbClr val="006666"/>
                </a:solidFill>
              </a:rPr>
              <a:t>Sciences économiques et sociales</a:t>
            </a:r>
            <a:r>
              <a:rPr lang="fr-FR" altLang="fr-FR" sz="1600" dirty="0"/>
              <a:t> </a:t>
            </a:r>
            <a:r>
              <a:rPr lang="fr-FR" altLang="fr-FR" sz="1600" i="1" dirty="0"/>
              <a:t>(1h30)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dirty="0">
                <a:solidFill>
                  <a:srgbClr val="006666"/>
                </a:solidFill>
              </a:rPr>
              <a:t>Sciences numériques et technologiques</a:t>
            </a:r>
            <a:r>
              <a:rPr lang="fr-FR" altLang="fr-FR" sz="1600" dirty="0"/>
              <a:t> </a:t>
            </a:r>
            <a:r>
              <a:rPr lang="fr-FR" altLang="fr-FR" sz="1600" i="1" dirty="0"/>
              <a:t>(1h30)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dirty="0">
                <a:solidFill>
                  <a:srgbClr val="006666"/>
                </a:solidFill>
              </a:rPr>
              <a:t>Langues vivantes A et B</a:t>
            </a:r>
            <a:r>
              <a:rPr lang="fr-FR" altLang="fr-FR" sz="1600" dirty="0"/>
              <a:t> </a:t>
            </a:r>
            <a:r>
              <a:rPr lang="fr-FR" altLang="fr-FR" sz="1600" i="1" dirty="0"/>
              <a:t>(6h)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dirty="0">
                <a:solidFill>
                  <a:srgbClr val="006666"/>
                </a:solidFill>
              </a:rPr>
              <a:t>Mathématiques</a:t>
            </a:r>
            <a:r>
              <a:rPr lang="fr-FR" altLang="fr-FR" sz="1600" dirty="0"/>
              <a:t> </a:t>
            </a:r>
            <a:r>
              <a:rPr lang="fr-FR" altLang="fr-FR" sz="1600" i="1" dirty="0"/>
              <a:t>(4h)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dirty="0">
                <a:solidFill>
                  <a:srgbClr val="006666"/>
                </a:solidFill>
              </a:rPr>
              <a:t>Physique-Chimie</a:t>
            </a:r>
            <a:r>
              <a:rPr lang="fr-FR" altLang="fr-FR" sz="1600" dirty="0"/>
              <a:t> </a:t>
            </a:r>
            <a:r>
              <a:rPr lang="fr-FR" altLang="fr-FR" sz="1600" i="1" dirty="0"/>
              <a:t>(3h)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dirty="0">
                <a:solidFill>
                  <a:srgbClr val="006666"/>
                </a:solidFill>
              </a:rPr>
              <a:t>Sciences de la Vie et de la Terre</a:t>
            </a:r>
            <a:r>
              <a:rPr lang="fr-FR" altLang="fr-FR" sz="1600" dirty="0"/>
              <a:t> (SVT) </a:t>
            </a:r>
            <a:r>
              <a:rPr lang="fr-FR" altLang="fr-FR" sz="1600" i="1" dirty="0"/>
              <a:t>(1h30)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dirty="0">
                <a:solidFill>
                  <a:srgbClr val="006666"/>
                </a:solidFill>
              </a:rPr>
              <a:t>Education Physique et Sportive</a:t>
            </a:r>
            <a:r>
              <a:rPr lang="fr-FR" altLang="fr-FR" sz="1600" dirty="0"/>
              <a:t> (EPS) </a:t>
            </a:r>
            <a:r>
              <a:rPr lang="fr-FR" altLang="fr-FR" sz="1600" i="1" dirty="0"/>
              <a:t>(2h)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dirty="0">
                <a:solidFill>
                  <a:srgbClr val="006666"/>
                </a:solidFill>
              </a:rPr>
              <a:t>Enseignement Moral et Civique</a:t>
            </a:r>
            <a:r>
              <a:rPr lang="fr-FR" altLang="fr-FR" sz="1600" dirty="0"/>
              <a:t> (EMC) </a:t>
            </a:r>
            <a:r>
              <a:rPr lang="fr-FR" altLang="fr-FR" sz="1600" i="1" dirty="0"/>
              <a:t>(18h/an)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i="1" dirty="0">
                <a:solidFill>
                  <a:srgbClr val="008080"/>
                </a:solidFill>
              </a:rPr>
              <a:t>Eléments fondamentaux de la culture kanak </a:t>
            </a:r>
            <a:r>
              <a:rPr lang="fr-FR" altLang="fr-FR" sz="1600" i="1" dirty="0"/>
              <a:t>(0h30)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i="1" dirty="0">
                <a:solidFill>
                  <a:srgbClr val="006666"/>
                </a:solidFill>
              </a:rPr>
              <a:t>Accompagnement au choix de l’orientation</a:t>
            </a:r>
            <a:r>
              <a:rPr lang="fr-FR" altLang="fr-FR" sz="1600" i="1" dirty="0"/>
              <a:t> (54h annuelle)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600" i="1" dirty="0">
                <a:solidFill>
                  <a:srgbClr val="006666"/>
                </a:solidFill>
              </a:rPr>
              <a:t>Accompagnement personnalisé</a:t>
            </a:r>
            <a:r>
              <a:rPr lang="fr-FR" altLang="fr-FR" sz="1600" i="1" dirty="0"/>
              <a:t> (1h)</a:t>
            </a:r>
          </a:p>
          <a:p>
            <a:pPr marL="342900">
              <a:lnSpc>
                <a:spcPct val="120000"/>
              </a:lnSpc>
              <a:spcBef>
                <a:spcPts val="250"/>
              </a:spcBef>
              <a:buSzPct val="70000"/>
            </a:pPr>
            <a:endParaRPr lang="fr-FR" altLang="fr-FR" sz="1000" i="1" dirty="0"/>
          </a:p>
          <a:p>
            <a:pPr marL="342900">
              <a:lnSpc>
                <a:spcPct val="120000"/>
              </a:lnSpc>
              <a:spcBef>
                <a:spcPts val="425"/>
              </a:spcBef>
              <a:buSzPct val="70000"/>
            </a:pPr>
            <a:endParaRPr lang="fr-FR" altLang="fr-FR" sz="1700" dirty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3277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636407" y="0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Enseignements optionnels en 2GT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76947" y="1579275"/>
            <a:ext cx="8021783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SzPct val="70000"/>
            </a:pPr>
            <a:r>
              <a:rPr lang="fr-FR" altLang="fr-FR" sz="1600" b="1" dirty="0">
                <a:solidFill>
                  <a:srgbClr val="A9C000"/>
                </a:solidFill>
                <a:ea typeface="MS PGothic" panose="020B0600070205080204" pitchFamily="34" charset="-128"/>
              </a:rPr>
              <a:t>1 enseignement général, au choix  (facultatif)</a:t>
            </a:r>
          </a:p>
          <a:p>
            <a:pPr marL="341313" indent="-339725">
              <a:lnSpc>
                <a:spcPct val="12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Arts : </a:t>
            </a:r>
            <a:r>
              <a:rPr lang="fr-FR" altLang="fr-FR" sz="1200" i="1" dirty="0">
                <a:solidFill>
                  <a:srgbClr val="006666"/>
                </a:solidFill>
                <a:ea typeface="MS PGothic" panose="020B0600070205080204" pitchFamily="34" charset="-128"/>
              </a:rPr>
              <a:t>arts plastiques ou audiovisuel ou danse ou histoire des arts ou musique ou théâtre</a:t>
            </a:r>
            <a:r>
              <a:rPr lang="fr-FR" altLang="fr-FR" sz="1200" dirty="0">
                <a:solidFill>
                  <a:srgbClr val="33CCCC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558ED5"/>
                </a:solidFill>
                <a:ea typeface="MS PGothic" panose="020B0600070205080204" pitchFamily="34" charset="-128"/>
              </a:rPr>
              <a:t>►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3 h</a:t>
            </a:r>
          </a:p>
          <a:p>
            <a:pPr marL="341313" indent="-339725">
              <a:lnSpc>
                <a:spcPct val="12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LVC étrangère ou régionale</a:t>
            </a:r>
            <a:r>
              <a:rPr lang="fr-FR" altLang="fr-FR" sz="1200" dirty="0">
                <a:solidFill>
                  <a:srgbClr val="33CCCC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3 h</a:t>
            </a:r>
            <a:r>
              <a:rPr lang="fr-FR" altLang="fr-FR" sz="1200" dirty="0">
                <a:solidFill>
                  <a:srgbClr val="33CCCC"/>
                </a:solidFill>
                <a:ea typeface="MS PGothic" panose="020B0600070205080204" pitchFamily="34" charset="-128"/>
              </a:rPr>
              <a:t> </a:t>
            </a:r>
          </a:p>
          <a:p>
            <a:pPr marL="341313" indent="-339725">
              <a:lnSpc>
                <a:spcPct val="12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Langues et cultures de l’Antiquité (LCA) latin*</a:t>
            </a:r>
            <a:r>
              <a:rPr lang="fr-FR" altLang="fr-FR" sz="1200" dirty="0">
                <a:solidFill>
                  <a:srgbClr val="33CCCC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3 h</a:t>
            </a:r>
          </a:p>
          <a:p>
            <a:pPr marL="341313" indent="-339725">
              <a:lnSpc>
                <a:spcPct val="12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Langues et cultures de l’Antiquité (LCA) grec*</a:t>
            </a:r>
            <a:r>
              <a:rPr lang="fr-FR" altLang="fr-FR" sz="1200" dirty="0">
                <a:solidFill>
                  <a:srgbClr val="33CCCC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3 h</a:t>
            </a:r>
          </a:p>
          <a:p>
            <a:pPr marL="341313" indent="-339725">
              <a:lnSpc>
                <a:spcPct val="12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Éducation physique et sportive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3 h</a:t>
            </a:r>
          </a:p>
          <a:p>
            <a:pPr marL="341313" indent="-339725">
              <a:lnSpc>
                <a:spcPct val="12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Écologie, agronomie, territoires-développement durable (EATDD</a:t>
            </a:r>
            <a:r>
              <a:rPr lang="fr-FR" altLang="fr-FR" sz="1200" dirty="0">
                <a:solidFill>
                  <a:srgbClr val="00666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, </a:t>
            </a:r>
            <a:r>
              <a:rPr lang="fr-FR" altLang="fr-FR" sz="1200" i="1" dirty="0">
                <a:solidFill>
                  <a:srgbClr val="006666"/>
                </a:solidFill>
                <a:ea typeface="MS PGothic" panose="020B0600070205080204" pitchFamily="34" charset="-128"/>
              </a:rPr>
              <a:t>en lycée agricole</a:t>
            </a: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)</a:t>
            </a:r>
            <a:r>
              <a:rPr lang="fr-FR" altLang="fr-FR" sz="1200" dirty="0">
                <a:solidFill>
                  <a:srgbClr val="33CCCC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3 h</a:t>
            </a:r>
            <a:r>
              <a:rPr lang="fr-FR" altLang="fr-FR" sz="1200" dirty="0">
                <a:solidFill>
                  <a:srgbClr val="33CCCC"/>
                </a:solidFill>
                <a:ea typeface="MS PGothic" panose="020B0600070205080204" pitchFamily="34" charset="-128"/>
              </a:rPr>
              <a:t> </a:t>
            </a:r>
          </a:p>
          <a:p>
            <a:pPr>
              <a:lnSpc>
                <a:spcPct val="80000"/>
              </a:lnSpc>
              <a:buClrTx/>
              <a:buSzPct val="70000"/>
              <a:buFontTx/>
              <a:buNone/>
            </a:pPr>
            <a:endParaRPr lang="fr-FR" altLang="fr-FR" sz="1200" dirty="0">
              <a:solidFill>
                <a:srgbClr val="33CCCC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SzPct val="70000"/>
            </a:pPr>
            <a:endParaRPr lang="fr-FR" altLang="fr-FR" sz="1600" b="1" dirty="0">
              <a:solidFill>
                <a:srgbClr val="A9C000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SzPct val="70000"/>
            </a:pPr>
            <a:r>
              <a:rPr lang="fr-FR" altLang="fr-FR" sz="1600" b="1" dirty="0">
                <a:solidFill>
                  <a:srgbClr val="A9C000"/>
                </a:solidFill>
                <a:ea typeface="MS PGothic" panose="020B0600070205080204" pitchFamily="34" charset="-128"/>
              </a:rPr>
              <a:t>OU 1 enseignement technologique, au choix (facultatif)</a:t>
            </a:r>
          </a:p>
          <a:p>
            <a:pPr marL="341313" indent="-339725">
              <a:lnSpc>
                <a:spcPct val="12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Management et gestion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</a:t>
            </a: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1h30</a:t>
            </a:r>
            <a:r>
              <a:rPr lang="fr-FR" altLang="fr-FR" sz="1200" dirty="0">
                <a:solidFill>
                  <a:srgbClr val="33CCCC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</a:p>
          <a:p>
            <a:pPr marL="341313" indent="-339725">
              <a:lnSpc>
                <a:spcPct val="12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Santé et social</a:t>
            </a:r>
            <a:r>
              <a:rPr lang="fr-FR" altLang="fr-FR" sz="1200" dirty="0">
                <a:solidFill>
                  <a:srgbClr val="33CCCC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 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1h30</a:t>
            </a:r>
          </a:p>
          <a:p>
            <a:pPr marL="341313" indent="-339725">
              <a:lnSpc>
                <a:spcPct val="12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Biotechnologies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</a:t>
            </a: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1h30</a:t>
            </a:r>
            <a:r>
              <a:rPr lang="fr-FR" altLang="fr-FR" sz="1200" dirty="0">
                <a:solidFill>
                  <a:srgbClr val="33CCCC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</a:p>
          <a:p>
            <a:pPr marL="341313" indent="-339725">
              <a:lnSpc>
                <a:spcPct val="12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Sciences et laboratoire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</a:t>
            </a: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1h30</a:t>
            </a:r>
            <a:r>
              <a:rPr lang="fr-FR" altLang="fr-FR" sz="1200" dirty="0">
                <a:solidFill>
                  <a:srgbClr val="33CCCC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</a:p>
          <a:p>
            <a:pPr marL="341313" indent="-339725">
              <a:lnSpc>
                <a:spcPct val="12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Sciences de l’ingénieur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</a:t>
            </a: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1h30</a:t>
            </a:r>
            <a:r>
              <a:rPr lang="fr-FR" altLang="fr-FR" sz="1200" dirty="0">
                <a:solidFill>
                  <a:srgbClr val="33CCCC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</a:p>
          <a:p>
            <a:pPr marL="341313" indent="-339725">
              <a:lnSpc>
                <a:spcPct val="12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Création et innovation technologique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 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1h30</a:t>
            </a:r>
            <a:r>
              <a:rPr lang="fr-FR" altLang="fr-FR" sz="1200" dirty="0">
                <a:solidFill>
                  <a:srgbClr val="33CCCC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</a:p>
          <a:p>
            <a:pPr marL="341313" indent="-339725">
              <a:lnSpc>
                <a:spcPct val="12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Création et culture - design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558ED5"/>
                </a:solidFill>
                <a:ea typeface="MS PGothic" panose="020B0600070205080204" pitchFamily="34" charset="-128"/>
              </a:rPr>
              <a:t>► 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6h</a:t>
            </a:r>
          </a:p>
          <a:p>
            <a:pPr>
              <a:lnSpc>
                <a:spcPct val="120000"/>
              </a:lnSpc>
              <a:buClrTx/>
              <a:buSzPct val="70000"/>
              <a:buFontTx/>
              <a:buNone/>
            </a:pPr>
            <a:r>
              <a:rPr lang="fr-FR" altLang="fr-FR" sz="1200" b="1" i="1" dirty="0">
                <a:solidFill>
                  <a:srgbClr val="006666"/>
                </a:solidFill>
                <a:ea typeface="MS PGothic" panose="020B0600070205080204" pitchFamily="34" charset="-128"/>
              </a:rPr>
              <a:t>En lycée agricole :</a:t>
            </a:r>
            <a:r>
              <a:rPr lang="fr-FR" altLang="fr-FR" sz="1200" b="1" dirty="0">
                <a:solidFill>
                  <a:srgbClr val="006666"/>
                </a:solidFill>
                <a:ea typeface="MS PGothic" panose="020B0600070205080204" pitchFamily="34" charset="-128"/>
              </a:rPr>
              <a:t> </a:t>
            </a:r>
          </a:p>
          <a:p>
            <a:pPr marL="341313" indent="-339725">
              <a:lnSpc>
                <a:spcPct val="120000"/>
              </a:lnSpc>
              <a:buClr>
                <a:srgbClr val="FF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Pratiques sociales et culturelle</a:t>
            </a:r>
            <a:r>
              <a:rPr lang="fr-FR" altLang="fr-FR" sz="1200" dirty="0">
                <a:solidFill>
                  <a:srgbClr val="33CCCC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 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3h </a:t>
            </a:r>
          </a:p>
          <a:p>
            <a:pPr marL="341313" indent="-339725">
              <a:buClr>
                <a:srgbClr val="FF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Pratiques professionnelles</a:t>
            </a:r>
            <a:r>
              <a:rPr lang="fr-FR" altLang="fr-FR" sz="1200" dirty="0">
                <a:solidFill>
                  <a:srgbClr val="33CCCC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 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3h </a:t>
            </a:r>
          </a:p>
          <a:p>
            <a:pPr marL="341313" indent="-339725">
              <a:buClr>
                <a:srgbClr val="FF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rgbClr val="006666"/>
                </a:solidFill>
                <a:ea typeface="MS PGothic" panose="020B0600070205080204" pitchFamily="34" charset="-128"/>
              </a:rPr>
              <a:t>Hippologie et équitation ou autres pratique sportive (en lycée agricole)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 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3h</a:t>
            </a:r>
            <a:r>
              <a:rPr lang="fr-FR" altLang="fr-FR" sz="1400" dirty="0">
                <a:solidFill>
                  <a:srgbClr val="E46C0A"/>
                </a:solidFill>
                <a:ea typeface="MS PGothic" panose="020B0600070205080204" pitchFamily="34" charset="-128"/>
              </a:rPr>
              <a:t> </a:t>
            </a:r>
          </a:p>
          <a:p>
            <a:pPr marL="341313" indent="-339725">
              <a:buClr>
                <a:srgbClr val="FF0000"/>
              </a:buClr>
              <a:buSzPct val="70000"/>
              <a:buFont typeface="Wingdings" panose="05000000000000000000" pitchFamily="2" charset="2"/>
              <a:buChar char=""/>
            </a:pPr>
            <a:r>
              <a:rPr lang="fr-FR" altLang="fr-FR" sz="1200" dirty="0">
                <a:solidFill>
                  <a:schemeClr val="accent1">
                    <a:lumMod val="50000"/>
                  </a:schemeClr>
                </a:solidFill>
                <a:ea typeface="MS PGothic" panose="020B0600070205080204" pitchFamily="34" charset="-128"/>
              </a:rPr>
              <a:t>Atelier artistique </a:t>
            </a:r>
            <a:r>
              <a:rPr lang="fr-FR" altLang="fr-FR" sz="1200" dirty="0">
                <a:solidFill>
                  <a:srgbClr val="558ED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►  </a:t>
            </a:r>
            <a:r>
              <a:rPr lang="fr-FR" altLang="fr-FR" sz="1200" dirty="0">
                <a:solidFill>
                  <a:srgbClr val="E46C0A"/>
                </a:solidFill>
                <a:ea typeface="MS PGothic" panose="020B0600070205080204" pitchFamily="34" charset="-128"/>
              </a:rPr>
              <a:t>72h annuelles</a:t>
            </a:r>
          </a:p>
        </p:txBody>
      </p:sp>
    </p:spTree>
    <p:extLst>
      <p:ext uri="{BB962C8B-B14F-4D97-AF65-F5344CB8AC3E}">
        <p14:creationId xmlns:p14="http://schemas.microsoft.com/office/powerpoint/2010/main" val="395397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7065" y="847498"/>
            <a:ext cx="5199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L’AFFECTATION EN 2nde GT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54729" y="2189022"/>
            <a:ext cx="93656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+mj-lt"/>
              </a:rPr>
              <a:t>L’affectation en 2</a:t>
            </a:r>
            <a:r>
              <a:rPr lang="fr-FR" b="1" baseline="30000" dirty="0">
                <a:latin typeface="+mj-lt"/>
              </a:rPr>
              <a:t>nde</a:t>
            </a:r>
            <a:r>
              <a:rPr lang="fr-FR" b="1" dirty="0">
                <a:latin typeface="+mj-lt"/>
              </a:rPr>
              <a:t> GT  est </a:t>
            </a:r>
            <a:r>
              <a:rPr lang="fr-FR" b="1" dirty="0">
                <a:solidFill>
                  <a:srgbClr val="0070C0"/>
                </a:solidFill>
                <a:latin typeface="+mj-lt"/>
              </a:rPr>
              <a:t>sectorisée</a:t>
            </a:r>
            <a:r>
              <a:rPr lang="fr-FR" b="1" dirty="0">
                <a:latin typeface="+mj-lt"/>
              </a:rPr>
              <a:t> : 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  <a:buFont typeface="Wingdings" pitchFamily="2" charset="2"/>
              <a:buChar char="ð"/>
            </a:pPr>
            <a:r>
              <a:rPr lang="fr-FR" dirty="0">
                <a:sym typeface="Wingdings"/>
              </a:rPr>
              <a:t> L’élève est affecté dans un lycée général et technologique en fonction de son collège d’origine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ð"/>
            </a:pPr>
            <a:r>
              <a:rPr lang="fr-FR" dirty="0">
                <a:sym typeface="Wingdings"/>
              </a:rPr>
              <a:t>Il est possible de faire une demande de dérogation  qui peut être satisfaite en fonction des places restantes non prises par les élèves du secteur et selon des critères précis.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i="1" dirty="0">
                <a:sym typeface="Wingdings"/>
              </a:rPr>
              <a:t>La demande se fait via un formulaire disponible dans votre établissement.</a:t>
            </a:r>
          </a:p>
          <a:p>
            <a:pPr>
              <a:lnSpc>
                <a:spcPct val="150000"/>
              </a:lnSpc>
            </a:pPr>
            <a:r>
              <a:rPr lang="fr-FR" i="1" dirty="0">
                <a:sym typeface="Wingdings"/>
              </a:rPr>
              <a:t>Pour plus d’information : </a:t>
            </a:r>
            <a:r>
              <a:rPr lang="fr-FR" i="1" dirty="0">
                <a:sym typeface="Wingdings"/>
                <a:hlinkClick r:id="rId2"/>
              </a:rPr>
              <a:t>https://www.ac-noumea.nc</a:t>
            </a:r>
            <a:r>
              <a:rPr lang="fr-FR" i="1" dirty="0">
                <a:sym typeface="Wingdings"/>
              </a:rPr>
              <a:t> Demander une dérogation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4437" y="595677"/>
            <a:ext cx="7592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L’AFFECTATION EN 2 GT : Cas particuliers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94510" y="1419517"/>
            <a:ext cx="10681855" cy="602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Pour être affecté dans certains dispositifs, certaines sections  ou enseignements optionnels  (non sectorisés)</a:t>
            </a:r>
          </a:p>
          <a:p>
            <a:pPr>
              <a:lnSpc>
                <a:spcPct val="150000"/>
              </a:lnSpc>
            </a:pPr>
            <a:r>
              <a:rPr lang="fr-FR" dirty="0">
                <a:sym typeface="Wingdings" panose="05000000000000000000" pitchFamily="2" charset="2"/>
              </a:rPr>
              <a:t>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procédures particulières </a:t>
            </a:r>
            <a:r>
              <a:rPr lang="fr-FR" dirty="0"/>
              <a:t>(</a:t>
            </a:r>
            <a:r>
              <a:rPr lang="fr-FR" dirty="0">
                <a:solidFill>
                  <a:srgbClr val="006699"/>
                </a:solidFill>
              </a:rPr>
              <a:t>recrutement sur dossier par des commissions</a:t>
            </a:r>
            <a:r>
              <a:rPr lang="fr-FR" dirty="0"/>
              <a:t>) :</a:t>
            </a:r>
          </a:p>
          <a:p>
            <a:pPr>
              <a:lnSpc>
                <a:spcPct val="150000"/>
              </a:lnSpc>
            </a:pPr>
            <a:endParaRPr lang="fr-FR" sz="9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Les classes à horaires aménagés (CHAM) et les pôles espoir (recrutement Direction Jeunesse et Sports NC)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Enseignement optionnel Création et Culture design (Lycée Jules Garnier)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passerelle au lycée Do Kamo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hlinkClick r:id="rId2"/>
              </a:rPr>
              <a:t>Section internationale australienne (tests d’admission fin septembre)</a:t>
            </a:r>
            <a:endParaRPr lang="fr-FR" dirty="0"/>
          </a:p>
          <a:p>
            <a:pPr marL="285750" indent="-285750">
              <a:lnSpc>
                <a:spcPct val="150000"/>
              </a:lnSpc>
            </a:pPr>
            <a:endParaRPr lang="fr-FR" sz="800" dirty="0"/>
          </a:p>
          <a:p>
            <a:pPr marL="285750" indent="-285750">
              <a:lnSpc>
                <a:spcPct val="150000"/>
              </a:lnSpc>
            </a:pPr>
            <a:r>
              <a:rPr lang="fr-FR" dirty="0"/>
              <a:t>D’autres sections ou enseignement optionnel sont </a:t>
            </a:r>
            <a:r>
              <a:rPr lang="fr-FR" dirty="0">
                <a:solidFill>
                  <a:srgbClr val="006699"/>
                </a:solidFill>
              </a:rPr>
              <a:t>soumis  à un barème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Enseignement optionnel Ecologie, Agronomie, Territoire et Développement durable (Lycée agricole M. Rocard)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spécifique STHR – Sciences et technologie de l’hôtellerie restauration (au lycée Escoffier)</a:t>
            </a:r>
          </a:p>
          <a:p>
            <a:pPr marL="285750" indent="-285750">
              <a:lnSpc>
                <a:spcPct val="150000"/>
              </a:lnSpc>
            </a:pPr>
            <a:endParaRPr lang="fr-FR" dirty="0"/>
          </a:p>
          <a:p>
            <a:pPr marL="285750" indent="-285750">
              <a:lnSpc>
                <a:spcPct val="150000"/>
              </a:lnSpc>
            </a:pP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055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99308" y="0"/>
            <a:ext cx="911629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400" b="1" dirty="0">
                <a:solidFill>
                  <a:srgbClr val="990033"/>
                </a:solidFill>
                <a:latin typeface="Arial" panose="020B0604020202020204" pitchFamily="34" charset="0"/>
              </a:rPr>
              <a:t>LES ENSEIGNEMENTS DE SPECIALITE EN VOIE GENERALE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894015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496292" y="1620982"/>
            <a:ext cx="6719453" cy="486294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48077" y="2420938"/>
            <a:ext cx="583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818845" y="1900094"/>
            <a:ext cx="6923375" cy="431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400" dirty="0"/>
              <a:t> </a:t>
            </a:r>
            <a:r>
              <a:rPr lang="fr-FR" altLang="fr-FR" sz="1600" dirty="0">
                <a:latin typeface="+mn-lt"/>
              </a:rPr>
              <a:t>Arts (arts </a:t>
            </a:r>
            <a:r>
              <a:rPr lang="fr-FR" altLang="fr-FR" sz="1600" dirty="0" err="1">
                <a:latin typeface="+mn-lt"/>
              </a:rPr>
              <a:t>pla</a:t>
            </a:r>
            <a:r>
              <a:rPr lang="fr-FR" altLang="fr-FR" sz="1600" dirty="0">
                <a:latin typeface="+mn-lt"/>
              </a:rPr>
              <a:t>, cinéma audiovisuel, musique, théâtre, histoire des arts) </a:t>
            </a:r>
          </a:p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Histoire – Géographie, géopolitique et science politique</a:t>
            </a:r>
          </a:p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Humanités, littérature et philosophie </a:t>
            </a:r>
          </a:p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Sciences économiques et sociales</a:t>
            </a:r>
          </a:p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Langue, littératures et cultures étrangères</a:t>
            </a:r>
          </a:p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Littérature, langues et cultures de l’antiquité</a:t>
            </a:r>
          </a:p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Sciences de la vie et de la terre </a:t>
            </a:r>
          </a:p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Mathématiques</a:t>
            </a:r>
          </a:p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Physique – Chimie</a:t>
            </a:r>
          </a:p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Numérique et sciences informatiques</a:t>
            </a:r>
          </a:p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Sciences de l’ingénieur</a:t>
            </a:r>
          </a:p>
          <a:p>
            <a:pPr>
              <a:spcBef>
                <a:spcPts val="875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Biologie, écologie </a:t>
            </a:r>
            <a:r>
              <a:rPr lang="fr-FR" altLang="fr-FR" sz="1600" i="1" dirty="0">
                <a:latin typeface="+mn-lt"/>
              </a:rPr>
              <a:t>(en lycée agricole)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451273" y="3477494"/>
            <a:ext cx="3366654" cy="65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006666"/>
              </a:buClr>
              <a:buFont typeface="Wingdings" panose="05000000000000000000" pitchFamily="2" charset="2"/>
              <a:buChar char=""/>
            </a:pPr>
            <a:r>
              <a:rPr lang="fr-FR" altLang="fr-FR" sz="1600" b="1" dirty="0">
                <a:solidFill>
                  <a:srgbClr val="006666"/>
                </a:solidFill>
                <a:latin typeface="+mn-lt"/>
              </a:rPr>
              <a:t> En 1</a:t>
            </a:r>
            <a:r>
              <a:rPr lang="fr-FR" altLang="fr-FR" sz="1600" b="1" baseline="30000" dirty="0">
                <a:solidFill>
                  <a:srgbClr val="006666"/>
                </a:solidFill>
                <a:latin typeface="+mn-lt"/>
              </a:rPr>
              <a:t>ère</a:t>
            </a:r>
            <a:r>
              <a:rPr lang="fr-FR" altLang="fr-FR" sz="1600" dirty="0">
                <a:solidFill>
                  <a:srgbClr val="006666"/>
                </a:solidFill>
                <a:latin typeface="+mn-lt"/>
              </a:rPr>
              <a:t> : choix de </a:t>
            </a:r>
            <a:r>
              <a:rPr lang="fr-FR" altLang="fr-FR" sz="1600" b="1" dirty="0">
                <a:solidFill>
                  <a:srgbClr val="006666"/>
                </a:solidFill>
                <a:latin typeface="+mn-lt"/>
              </a:rPr>
              <a:t>3 spé de 4h</a:t>
            </a:r>
          </a:p>
          <a:p>
            <a:pPr>
              <a:spcBef>
                <a:spcPts val="500"/>
              </a:spcBef>
              <a:buClr>
                <a:srgbClr val="006666"/>
              </a:buClr>
              <a:buFont typeface="Wingdings" panose="05000000000000000000" pitchFamily="2" charset="2"/>
              <a:buChar char=""/>
            </a:pPr>
            <a:r>
              <a:rPr lang="fr-FR" altLang="fr-FR" sz="1600" dirty="0">
                <a:solidFill>
                  <a:srgbClr val="006666"/>
                </a:solidFill>
                <a:latin typeface="+mn-lt"/>
              </a:rPr>
              <a:t> </a:t>
            </a:r>
            <a:r>
              <a:rPr lang="fr-FR" altLang="fr-FR" sz="1600" b="1" dirty="0">
                <a:solidFill>
                  <a:srgbClr val="006666"/>
                </a:solidFill>
                <a:latin typeface="+mn-lt"/>
              </a:rPr>
              <a:t>En terminale</a:t>
            </a:r>
            <a:r>
              <a:rPr lang="fr-FR" altLang="fr-FR" sz="1600" dirty="0">
                <a:solidFill>
                  <a:srgbClr val="006666"/>
                </a:solidFill>
                <a:latin typeface="+mn-lt"/>
              </a:rPr>
              <a:t> : choix de </a:t>
            </a:r>
            <a:r>
              <a:rPr lang="fr-FR" altLang="fr-FR" sz="1600" b="1" dirty="0">
                <a:solidFill>
                  <a:srgbClr val="006666"/>
                </a:solidFill>
                <a:latin typeface="+mn-lt"/>
              </a:rPr>
              <a:t>2 spé de 6h</a:t>
            </a:r>
          </a:p>
        </p:txBody>
      </p:sp>
    </p:spTree>
    <p:extLst>
      <p:ext uri="{BB962C8B-B14F-4D97-AF65-F5344CB8AC3E}">
        <p14:creationId xmlns:p14="http://schemas.microsoft.com/office/powerpoint/2010/main" val="2371896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745673" y="207818"/>
            <a:ext cx="957349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400" b="1" dirty="0">
                <a:solidFill>
                  <a:srgbClr val="990033"/>
                </a:solidFill>
                <a:latin typeface="Arial" panose="020B0604020202020204" pitchFamily="34" charset="0"/>
              </a:rPr>
              <a:t>LES ENSEIGNEMENTS OPTIONNELS EN VOIE GENERALE</a:t>
            </a: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3000378" y="1801094"/>
            <a:ext cx="6767513" cy="343592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404469" y="1995059"/>
            <a:ext cx="5472113" cy="336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dirty="0"/>
              <a:t> </a:t>
            </a:r>
            <a:r>
              <a:rPr lang="fr-FR" altLang="fr-FR" sz="1600" dirty="0">
                <a:latin typeface="+mn-lt"/>
              </a:rPr>
              <a:t>Arts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EPS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Langue vivante C (étrangère ou régionale)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Langues et cultures de l’Antiquité : grec ou latin</a:t>
            </a:r>
          </a:p>
          <a:p>
            <a:pPr>
              <a:spcBef>
                <a:spcPts val="1200"/>
              </a:spcBef>
            </a:pPr>
            <a:r>
              <a:rPr lang="fr-FR" altLang="fr-FR" sz="1600" b="1" dirty="0">
                <a:latin typeface="+mn-lt"/>
              </a:rPr>
              <a:t>En terminale :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Mathématiques expertes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Mathématiques complémentaires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sz="1600" dirty="0">
                <a:latin typeface="+mn-lt"/>
              </a:rPr>
              <a:t> Droits et grands enjeux du monde contemporain</a:t>
            </a:r>
          </a:p>
          <a:p>
            <a:pPr>
              <a:spcBef>
                <a:spcPts val="1000"/>
              </a:spcBef>
            </a:pPr>
            <a:endParaRPr lang="fr-FR" altLang="fr-FR" sz="1600" dirty="0">
              <a:latin typeface="+mn-lt"/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782891" y="5516568"/>
            <a:ext cx="2376487" cy="936625"/>
          </a:xfrm>
          <a:prstGeom prst="ellipse">
            <a:avLst/>
          </a:prstGeom>
          <a:solidFill>
            <a:srgbClr val="99CC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00376" y="5734053"/>
            <a:ext cx="20161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fr-FR" altLang="fr-FR" sz="1600" b="1" dirty="0">
                <a:solidFill>
                  <a:schemeClr val="tx1"/>
                </a:solidFill>
                <a:latin typeface="+mn-lt"/>
              </a:rPr>
              <a:t>1 enseignement en 1ère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583383" y="5718175"/>
            <a:ext cx="2521527" cy="613352"/>
          </a:xfrm>
          <a:prstGeom prst="rect">
            <a:avLst/>
          </a:prstGeom>
          <a:solidFill>
            <a:srgbClr val="99CCCC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591177" y="5734053"/>
            <a:ext cx="251936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875"/>
              </a:spcBef>
            </a:pPr>
            <a:r>
              <a:rPr lang="fr-FR" altLang="fr-FR" sz="1600" b="1" dirty="0">
                <a:solidFill>
                  <a:schemeClr val="tx1"/>
                </a:solidFill>
                <a:latin typeface="+mn-lt"/>
              </a:rPr>
              <a:t>2 enseignements possibles en terminale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8401053" y="5661030"/>
            <a:ext cx="1223963" cy="790575"/>
          </a:xfrm>
          <a:prstGeom prst="ellipse">
            <a:avLst/>
          </a:prstGeom>
          <a:solidFill>
            <a:srgbClr val="99CC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472491" y="5876927"/>
            <a:ext cx="115252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75"/>
              </a:spcBef>
            </a:pPr>
            <a:r>
              <a:rPr lang="fr-FR" altLang="fr-FR" sz="1600" b="1" dirty="0">
                <a:solidFill>
                  <a:schemeClr val="tx1"/>
                </a:solidFill>
                <a:latin typeface="+mn-lt"/>
              </a:rPr>
              <a:t>Durée 3h</a:t>
            </a:r>
          </a:p>
        </p:txBody>
      </p:sp>
    </p:spTree>
    <p:extLst>
      <p:ext uri="{BB962C8B-B14F-4D97-AF65-F5344CB8AC3E}">
        <p14:creationId xmlns:p14="http://schemas.microsoft.com/office/powerpoint/2010/main" val="3425293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408219" y="357332"/>
            <a:ext cx="8548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400" b="1" dirty="0">
                <a:solidFill>
                  <a:srgbClr val="990033"/>
                </a:solidFill>
                <a:latin typeface="Arial" panose="020B0604020202020204" pitchFamily="34" charset="0"/>
              </a:rPr>
              <a:t>LES ENSEIGNEMENTS COMMUNS </a:t>
            </a:r>
          </a:p>
          <a:p>
            <a:pPr>
              <a:buClrTx/>
              <a:buFontTx/>
              <a:buNone/>
            </a:pPr>
            <a:r>
              <a:rPr lang="fr-FR" altLang="fr-FR" sz="2400" b="1" dirty="0">
                <a:solidFill>
                  <a:srgbClr val="990033"/>
                </a:solidFill>
                <a:latin typeface="Arial" panose="020B0604020202020204" pitchFamily="34" charset="0"/>
              </a:rPr>
              <a:t>en 1ère et TERMINALE GENERALE</a:t>
            </a:r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3071665" y="2060848"/>
            <a:ext cx="6408739" cy="424815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575051" y="2492378"/>
            <a:ext cx="5977335" cy="358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dirty="0"/>
              <a:t> </a:t>
            </a:r>
            <a:r>
              <a:rPr lang="fr-FR" altLang="fr-FR" dirty="0">
                <a:solidFill>
                  <a:srgbClr val="990033"/>
                </a:solidFill>
                <a:latin typeface="+mn-lt"/>
              </a:rPr>
              <a:t>Français </a:t>
            </a:r>
            <a:r>
              <a:rPr lang="fr-FR" altLang="fr-FR" i="1" dirty="0">
                <a:latin typeface="+mn-lt"/>
              </a:rPr>
              <a:t>(en 1</a:t>
            </a:r>
            <a:r>
              <a:rPr lang="fr-FR" altLang="fr-FR" i="1" baseline="30000" dirty="0">
                <a:latin typeface="+mn-lt"/>
              </a:rPr>
              <a:t>ère</a:t>
            </a:r>
            <a:r>
              <a:rPr lang="fr-FR" altLang="fr-FR" i="1" dirty="0">
                <a:latin typeface="+mn-lt"/>
              </a:rPr>
              <a:t>) 4h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dirty="0">
                <a:latin typeface="+mn-lt"/>
              </a:rPr>
              <a:t> </a:t>
            </a:r>
            <a:r>
              <a:rPr lang="fr-FR" altLang="fr-FR" dirty="0">
                <a:solidFill>
                  <a:srgbClr val="990033"/>
                </a:solidFill>
                <a:latin typeface="+mn-lt"/>
              </a:rPr>
              <a:t>Philosophie</a:t>
            </a:r>
            <a:r>
              <a:rPr lang="fr-FR" altLang="fr-FR" dirty="0">
                <a:latin typeface="+mn-lt"/>
              </a:rPr>
              <a:t> </a:t>
            </a:r>
            <a:r>
              <a:rPr lang="fr-FR" altLang="fr-FR" i="1" dirty="0">
                <a:latin typeface="+mn-lt"/>
              </a:rPr>
              <a:t>(en terminale) 4h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dirty="0">
                <a:latin typeface="+mn-lt"/>
              </a:rPr>
              <a:t> </a:t>
            </a:r>
            <a:r>
              <a:rPr lang="fr-FR" altLang="fr-FR" dirty="0">
                <a:solidFill>
                  <a:srgbClr val="990033"/>
                </a:solidFill>
                <a:latin typeface="+mn-lt"/>
              </a:rPr>
              <a:t>Enseignements scientifiques</a:t>
            </a:r>
            <a:r>
              <a:rPr lang="fr-FR" altLang="fr-FR" dirty="0">
                <a:latin typeface="+mn-lt"/>
              </a:rPr>
              <a:t> </a:t>
            </a:r>
            <a:r>
              <a:rPr lang="fr-FR" altLang="fr-FR" i="1" dirty="0">
                <a:latin typeface="+mn-lt"/>
              </a:rPr>
              <a:t>2h30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dirty="0">
                <a:latin typeface="+mn-lt"/>
              </a:rPr>
              <a:t> </a:t>
            </a:r>
            <a:r>
              <a:rPr lang="fr-FR" altLang="fr-FR" dirty="0">
                <a:solidFill>
                  <a:srgbClr val="990033"/>
                </a:solidFill>
                <a:latin typeface="+mn-lt"/>
              </a:rPr>
              <a:t>Histoire-géographie</a:t>
            </a:r>
            <a:r>
              <a:rPr lang="fr-FR" altLang="fr-FR" dirty="0">
                <a:latin typeface="+mn-lt"/>
              </a:rPr>
              <a:t> </a:t>
            </a:r>
            <a:r>
              <a:rPr lang="fr-FR" altLang="fr-FR" i="1" dirty="0">
                <a:latin typeface="+mn-lt"/>
              </a:rPr>
              <a:t>3h30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dirty="0">
                <a:latin typeface="+mn-lt"/>
              </a:rPr>
              <a:t> </a:t>
            </a:r>
            <a:r>
              <a:rPr lang="fr-FR" altLang="fr-FR" dirty="0">
                <a:solidFill>
                  <a:srgbClr val="990033"/>
                </a:solidFill>
                <a:latin typeface="+mn-lt"/>
              </a:rPr>
              <a:t>Langues vivantes A et B</a:t>
            </a:r>
            <a:r>
              <a:rPr lang="fr-FR" altLang="fr-FR" dirty="0">
                <a:latin typeface="+mn-lt"/>
              </a:rPr>
              <a:t> </a:t>
            </a:r>
            <a:r>
              <a:rPr lang="fr-FR" altLang="fr-FR" i="1" dirty="0">
                <a:latin typeface="+mn-lt"/>
              </a:rPr>
              <a:t>(5h en 1</a:t>
            </a:r>
            <a:r>
              <a:rPr lang="fr-FR" altLang="fr-FR" i="1" baseline="30000" dirty="0">
                <a:latin typeface="+mn-lt"/>
              </a:rPr>
              <a:t>ère</a:t>
            </a:r>
            <a:r>
              <a:rPr lang="fr-FR" altLang="fr-FR" i="1" dirty="0">
                <a:latin typeface="+mn-lt"/>
              </a:rPr>
              <a:t> – 4h30 en terminale)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dirty="0">
                <a:latin typeface="+mn-lt"/>
              </a:rPr>
              <a:t> </a:t>
            </a:r>
            <a:r>
              <a:rPr lang="fr-FR" altLang="fr-FR" dirty="0">
                <a:solidFill>
                  <a:srgbClr val="990033"/>
                </a:solidFill>
                <a:latin typeface="+mn-lt"/>
              </a:rPr>
              <a:t>Enseignement moral et civique</a:t>
            </a:r>
            <a:r>
              <a:rPr lang="fr-FR" altLang="fr-FR" dirty="0">
                <a:latin typeface="+mn-lt"/>
              </a:rPr>
              <a:t> </a:t>
            </a:r>
            <a:r>
              <a:rPr lang="fr-FR" altLang="fr-FR" i="1" dirty="0">
                <a:latin typeface="+mn-lt"/>
              </a:rPr>
              <a:t>(18h/an)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dirty="0">
                <a:latin typeface="+mn-lt"/>
              </a:rPr>
              <a:t> </a:t>
            </a:r>
            <a:r>
              <a:rPr lang="fr-FR" altLang="fr-FR" dirty="0">
                <a:solidFill>
                  <a:srgbClr val="990033"/>
                </a:solidFill>
                <a:latin typeface="+mn-lt"/>
              </a:rPr>
              <a:t>Education Physique et sportive</a:t>
            </a:r>
            <a:r>
              <a:rPr lang="fr-FR" altLang="fr-FR" dirty="0">
                <a:latin typeface="+mn-lt"/>
              </a:rPr>
              <a:t> </a:t>
            </a:r>
            <a:r>
              <a:rPr lang="fr-FR" altLang="fr-FR" i="1" dirty="0">
                <a:latin typeface="+mn-lt"/>
              </a:rPr>
              <a:t>(2h)</a:t>
            </a:r>
          </a:p>
          <a:p>
            <a:pPr>
              <a:spcBef>
                <a:spcPts val="1000"/>
              </a:spcBef>
              <a:buFont typeface="Verdana" panose="020B0604030504040204" pitchFamily="34" charset="0"/>
              <a:buChar char="•"/>
            </a:pPr>
            <a:r>
              <a:rPr lang="fr-FR" altLang="fr-FR" i="1" dirty="0">
                <a:latin typeface="+mn-lt"/>
              </a:rPr>
              <a:t> </a:t>
            </a:r>
            <a:r>
              <a:rPr lang="fr-FR" altLang="fr-FR" i="1" dirty="0">
                <a:solidFill>
                  <a:srgbClr val="990033"/>
                </a:solidFill>
                <a:latin typeface="+mn-lt"/>
              </a:rPr>
              <a:t>Eléments fondamentaux de la culture KANAK </a:t>
            </a:r>
            <a:r>
              <a:rPr lang="fr-FR" altLang="fr-FR" i="1" dirty="0">
                <a:latin typeface="+mn-lt"/>
              </a:rPr>
              <a:t>(18h/an)</a:t>
            </a:r>
          </a:p>
          <a:p>
            <a:pPr>
              <a:spcBef>
                <a:spcPts val="1000"/>
              </a:spcBef>
            </a:pPr>
            <a:endParaRPr lang="fr-FR" alt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506754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828801" y="0"/>
            <a:ext cx="955964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400" b="1" dirty="0">
                <a:solidFill>
                  <a:srgbClr val="990033"/>
                </a:solidFill>
                <a:latin typeface="Arial" panose="020B0604020202020204" pitchFamily="34" charset="0"/>
              </a:rPr>
              <a:t>ET APRES LA 2</a:t>
            </a:r>
            <a:r>
              <a:rPr lang="fr-FR" altLang="fr-FR" sz="2400" b="1" baseline="30000" dirty="0">
                <a:solidFill>
                  <a:srgbClr val="990033"/>
                </a:solidFill>
                <a:latin typeface="Arial" panose="020B0604020202020204" pitchFamily="34" charset="0"/>
              </a:rPr>
              <a:t>nde</a:t>
            </a:r>
            <a:r>
              <a:rPr lang="fr-FR" altLang="fr-FR" sz="2400" b="1" dirty="0">
                <a:solidFill>
                  <a:srgbClr val="990033"/>
                </a:solidFill>
                <a:latin typeface="Arial" panose="020B0604020202020204" pitchFamily="34" charset="0"/>
              </a:rPr>
              <a:t> GT… LA VOIE TECHNOLOGIQUE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49451" y="1589377"/>
            <a:ext cx="82296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SzPct val="70000"/>
            </a:pPr>
            <a:endParaRPr lang="fr-FR" altLang="fr-FR" sz="1900" dirty="0">
              <a:solidFill>
                <a:srgbClr val="006666"/>
              </a:solidFill>
            </a:endParaRPr>
          </a:p>
          <a:p>
            <a:pPr>
              <a:spcBef>
                <a:spcPts val="475"/>
              </a:spcBef>
              <a:buSzPct val="70000"/>
            </a:pP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BAC TECHNOLOGIQUE</a:t>
            </a:r>
            <a:r>
              <a:rPr lang="fr-FR" altLang="fr-FR" sz="2000" dirty="0">
                <a:solidFill>
                  <a:srgbClr val="006666"/>
                </a:solidFill>
                <a:latin typeface="+mn-lt"/>
              </a:rPr>
              <a:t> </a:t>
            </a:r>
            <a:r>
              <a:rPr lang="fr-FR" altLang="fr-FR" sz="2000" dirty="0">
                <a:solidFill>
                  <a:srgbClr val="006666"/>
                </a:solidFill>
                <a:latin typeface="+mn-lt"/>
                <a:sym typeface="Wingdings"/>
              </a:rPr>
              <a:t></a:t>
            </a:r>
            <a:r>
              <a:rPr lang="fr-FR" altLang="fr-FR" sz="2000" dirty="0">
                <a:solidFill>
                  <a:srgbClr val="006666"/>
                </a:solidFill>
                <a:latin typeface="+mn-lt"/>
              </a:rPr>
              <a:t> 8 SERIES AU CHOIX</a:t>
            </a:r>
          </a:p>
          <a:p>
            <a:pPr algn="ctr">
              <a:spcBef>
                <a:spcPts val="475"/>
              </a:spcBef>
              <a:buSzPct val="70000"/>
            </a:pPr>
            <a:endParaRPr lang="fr-FR" altLang="fr-FR" sz="1900" dirty="0">
              <a:solidFill>
                <a:srgbClr val="006666"/>
              </a:solidFill>
              <a:latin typeface="+mn-lt"/>
            </a:endParaRPr>
          </a:p>
          <a:p>
            <a:pPr algn="ctr">
              <a:spcBef>
                <a:spcPts val="475"/>
              </a:spcBef>
              <a:buSzPct val="70000"/>
            </a:pPr>
            <a:endParaRPr lang="fr-FR" altLang="fr-FR" sz="1900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9555164" y="2908444"/>
            <a:ext cx="1008063" cy="2305050"/>
          </a:xfrm>
          <a:prstGeom prst="downArrowCallout">
            <a:avLst>
              <a:gd name="adj1" fmla="val 25000"/>
              <a:gd name="adj2" fmla="val 25000"/>
              <a:gd name="adj3" fmla="val 38110"/>
              <a:gd name="adj4" fmla="val 66667"/>
            </a:avLst>
          </a:prstGeom>
          <a:ln w="57150"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8003890" y="2866881"/>
            <a:ext cx="1008063" cy="2305050"/>
          </a:xfrm>
          <a:prstGeom prst="downArrowCallout">
            <a:avLst>
              <a:gd name="adj1" fmla="val 25000"/>
              <a:gd name="adj2" fmla="val 25000"/>
              <a:gd name="adj3" fmla="val 38110"/>
              <a:gd name="adj4" fmla="val 66667"/>
            </a:avLst>
          </a:prstGeom>
          <a:ln w="57150"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569407" y="2866881"/>
            <a:ext cx="1008063" cy="2305050"/>
          </a:xfrm>
          <a:prstGeom prst="downArrowCallout">
            <a:avLst>
              <a:gd name="adj1" fmla="val 25000"/>
              <a:gd name="adj2" fmla="val 25000"/>
              <a:gd name="adj3" fmla="val 38110"/>
              <a:gd name="adj4" fmla="val 66667"/>
            </a:avLst>
          </a:prstGeom>
          <a:ln w="57150"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719765" y="2866881"/>
            <a:ext cx="1008063" cy="2305050"/>
          </a:xfrm>
          <a:prstGeom prst="downArrowCallout">
            <a:avLst>
              <a:gd name="adj1" fmla="val 25000"/>
              <a:gd name="adj2" fmla="val 25000"/>
              <a:gd name="adj3" fmla="val 38110"/>
              <a:gd name="adj4" fmla="val 66667"/>
            </a:avLst>
          </a:prstGeom>
          <a:ln w="57150"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6854683" y="2880735"/>
            <a:ext cx="1008063" cy="2305050"/>
          </a:xfrm>
          <a:prstGeom prst="downArrowCallout">
            <a:avLst>
              <a:gd name="adj1" fmla="val 25000"/>
              <a:gd name="adj2" fmla="val 25000"/>
              <a:gd name="adj3" fmla="val 38110"/>
              <a:gd name="adj4" fmla="val 66667"/>
            </a:avLst>
          </a:prstGeom>
          <a:ln w="57150"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434489" y="2866882"/>
            <a:ext cx="1008063" cy="2305050"/>
          </a:xfrm>
          <a:prstGeom prst="downArrowCallout">
            <a:avLst>
              <a:gd name="adj1" fmla="val 25000"/>
              <a:gd name="adj2" fmla="val 25000"/>
              <a:gd name="adj3" fmla="val 38110"/>
              <a:gd name="adj4" fmla="val 66667"/>
            </a:avLst>
          </a:prstGeom>
          <a:ln w="57150"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2297981" y="2880736"/>
            <a:ext cx="1008063" cy="2305050"/>
          </a:xfrm>
          <a:prstGeom prst="downArrowCallout">
            <a:avLst>
              <a:gd name="adj1" fmla="val 25000"/>
              <a:gd name="adj2" fmla="val 25000"/>
              <a:gd name="adj3" fmla="val 38110"/>
              <a:gd name="adj4" fmla="val 66667"/>
            </a:avLst>
          </a:prstGeom>
          <a:ln w="57150"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1163062" y="2866886"/>
            <a:ext cx="1008063" cy="2376487"/>
          </a:xfrm>
          <a:prstGeom prst="downArrowCallout">
            <a:avLst>
              <a:gd name="adj1" fmla="val 25000"/>
              <a:gd name="adj2" fmla="val 25000"/>
              <a:gd name="adj3" fmla="val 39291"/>
              <a:gd name="adj4" fmla="val 66667"/>
            </a:avLst>
          </a:prstGeom>
          <a:ln w="57150"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83673" y="3037468"/>
            <a:ext cx="1258888" cy="91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 b="1" dirty="0">
                <a:solidFill>
                  <a:srgbClr val="660033"/>
                </a:solidFill>
                <a:latin typeface="Arial" panose="020B0604020202020204" pitchFamily="34" charset="0"/>
              </a:rPr>
              <a:t> STI2D</a:t>
            </a:r>
          </a:p>
          <a:p>
            <a:pPr algn="ctr">
              <a:spcBef>
                <a:spcPts val="750"/>
              </a:spcBef>
            </a:pPr>
            <a:r>
              <a:rPr lang="fr-FR" altLang="fr-FR" sz="1200" b="1" dirty="0">
                <a:solidFill>
                  <a:srgbClr val="660033"/>
                </a:solidFill>
                <a:latin typeface="Arial" panose="020B0604020202020204" pitchFamily="34" charset="0"/>
              </a:rPr>
              <a:t> Industries</a:t>
            </a:r>
          </a:p>
          <a:p>
            <a:pPr algn="ctr">
              <a:spcBef>
                <a:spcPts val="750"/>
              </a:spcBef>
            </a:pPr>
            <a:r>
              <a:rPr lang="fr-FR" altLang="fr-FR" sz="1200" b="1" dirty="0">
                <a:solidFill>
                  <a:srgbClr val="660033"/>
                </a:solidFill>
                <a:latin typeface="Arial" panose="020B0604020202020204" pitchFamily="34" charset="0"/>
              </a:rPr>
              <a:t>   </a:t>
            </a:r>
            <a:r>
              <a:rPr lang="fr-FR" altLang="fr-FR" sz="1200" b="1" dirty="0" err="1">
                <a:solidFill>
                  <a:srgbClr val="660033"/>
                </a:solidFill>
                <a:latin typeface="Arial" panose="020B0604020202020204" pitchFamily="34" charset="0"/>
              </a:rPr>
              <a:t>Dév</a:t>
            </a:r>
            <a:r>
              <a:rPr lang="fr-FR" altLang="fr-FR" sz="1200" b="1" dirty="0">
                <a:solidFill>
                  <a:srgbClr val="660033"/>
                </a:solidFill>
                <a:latin typeface="Arial" panose="020B0604020202020204" pitchFamily="34" charset="0"/>
              </a:rPr>
              <a:t>. durable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254253" y="3025199"/>
            <a:ext cx="1152525" cy="62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 b="1" dirty="0">
                <a:solidFill>
                  <a:srgbClr val="660033"/>
                </a:solidFill>
                <a:latin typeface="Arial" panose="020B0604020202020204" pitchFamily="34" charset="0"/>
              </a:rPr>
              <a:t>STL</a:t>
            </a:r>
          </a:p>
          <a:p>
            <a:pPr algn="ctr">
              <a:spcBef>
                <a:spcPts val="750"/>
              </a:spcBef>
            </a:pPr>
            <a:r>
              <a:rPr lang="fr-FR" altLang="fr-FR" sz="1200" b="1" dirty="0">
                <a:solidFill>
                  <a:srgbClr val="660033"/>
                </a:solidFill>
                <a:latin typeface="Arial" panose="020B0604020202020204" pitchFamily="34" charset="0"/>
              </a:rPr>
              <a:t>Laboratoire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420634" y="3025201"/>
            <a:ext cx="1008063" cy="62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 b="1" dirty="0">
                <a:solidFill>
                  <a:srgbClr val="660033"/>
                </a:solidFill>
                <a:latin typeface="Arial" panose="020B0604020202020204" pitchFamily="34" charset="0"/>
              </a:rPr>
              <a:t>STAV</a:t>
            </a:r>
          </a:p>
          <a:p>
            <a:pPr algn="ctr">
              <a:spcBef>
                <a:spcPts val="750"/>
              </a:spcBef>
            </a:pPr>
            <a:r>
              <a:rPr lang="fr-FR" altLang="fr-FR" sz="1200" b="1" dirty="0">
                <a:solidFill>
                  <a:srgbClr val="660033"/>
                </a:solidFill>
                <a:latin typeface="Arial" panose="020B0604020202020204" pitchFamily="34" charset="0"/>
              </a:rPr>
              <a:t>Agronomie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525676" y="3011348"/>
            <a:ext cx="1152525" cy="81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 b="1" dirty="0">
                <a:solidFill>
                  <a:srgbClr val="660033"/>
                </a:solidFill>
                <a:latin typeface="Arial" panose="020B0604020202020204" pitchFamily="34" charset="0"/>
              </a:rPr>
              <a:t>STMG</a:t>
            </a:r>
          </a:p>
          <a:p>
            <a:pPr algn="ctr">
              <a:spcBef>
                <a:spcPts val="750"/>
              </a:spcBef>
            </a:pPr>
            <a:r>
              <a:rPr lang="fr-FR" altLang="fr-FR" sz="1200" b="1" dirty="0">
                <a:solidFill>
                  <a:srgbClr val="660033"/>
                </a:solidFill>
                <a:latin typeface="Arial" panose="020B0604020202020204" pitchFamily="34" charset="0"/>
              </a:rPr>
              <a:t>Management / Gestion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743724" y="3025201"/>
            <a:ext cx="1081087" cy="81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 b="1" dirty="0">
                <a:solidFill>
                  <a:srgbClr val="660033"/>
                </a:solidFill>
                <a:latin typeface="Arial" panose="020B0604020202020204" pitchFamily="34" charset="0"/>
              </a:rPr>
              <a:t>STD2A</a:t>
            </a:r>
          </a:p>
          <a:p>
            <a:pPr algn="ctr">
              <a:spcBef>
                <a:spcPts val="750"/>
              </a:spcBef>
            </a:pPr>
            <a:r>
              <a:rPr lang="fr-FR" altLang="fr-FR" sz="1200" b="1" dirty="0">
                <a:solidFill>
                  <a:srgbClr val="660033"/>
                </a:solidFill>
                <a:latin typeface="Arial" panose="020B0604020202020204" pitchFamily="34" charset="0"/>
              </a:rPr>
              <a:t>Design/Arts Appliqués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6943729" y="3011347"/>
            <a:ext cx="792163" cy="81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 b="1" dirty="0">
                <a:solidFill>
                  <a:srgbClr val="660033"/>
                </a:solidFill>
                <a:latin typeface="Arial" panose="020B0604020202020204" pitchFamily="34" charset="0"/>
              </a:rPr>
              <a:t>ST2S</a:t>
            </a:r>
          </a:p>
          <a:p>
            <a:pPr algn="ctr">
              <a:spcBef>
                <a:spcPts val="750"/>
              </a:spcBef>
            </a:pPr>
            <a:r>
              <a:rPr lang="fr-FR" altLang="fr-FR" sz="1200" b="1" dirty="0">
                <a:solidFill>
                  <a:srgbClr val="660033"/>
                </a:solidFill>
                <a:latin typeface="Arial" panose="020B0604020202020204" pitchFamily="34" charset="0"/>
              </a:rPr>
              <a:t>Santé et Social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9615055" y="3052911"/>
            <a:ext cx="890588" cy="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 b="1" dirty="0">
                <a:solidFill>
                  <a:srgbClr val="660033"/>
                </a:solidFill>
                <a:latin typeface="Arial" panose="020B0604020202020204" pitchFamily="34" charset="0"/>
              </a:rPr>
              <a:t>S2TMD</a:t>
            </a:r>
          </a:p>
          <a:p>
            <a:pPr algn="ctr">
              <a:spcBef>
                <a:spcPts val="750"/>
              </a:spcBef>
            </a:pPr>
            <a:r>
              <a:rPr lang="fr-FR" altLang="fr-FR" sz="1200" b="1" dirty="0">
                <a:solidFill>
                  <a:srgbClr val="660033"/>
                </a:solidFill>
                <a:latin typeface="Arial" panose="020B0604020202020204" pitchFamily="34" charset="0"/>
              </a:rPr>
              <a:t>Théâtre - Musique - Danse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7944718" y="3052911"/>
            <a:ext cx="115252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fr-FR" altLang="fr-FR" sz="1600" b="1" dirty="0">
                <a:solidFill>
                  <a:srgbClr val="660033"/>
                </a:solidFill>
                <a:latin typeface="Arial" panose="020B0604020202020204" pitchFamily="34" charset="0"/>
              </a:rPr>
              <a:t>STHR</a:t>
            </a:r>
            <a:r>
              <a:rPr lang="fr-FR" altLang="fr-FR" sz="1200" b="1" dirty="0">
                <a:solidFill>
                  <a:srgbClr val="660033"/>
                </a:solidFill>
                <a:latin typeface="Arial" panose="020B0604020202020204" pitchFamily="34" charset="0"/>
              </a:rPr>
              <a:t>	Hôtellerie - Restauration</a:t>
            </a:r>
          </a:p>
        </p:txBody>
      </p:sp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41" y="5471968"/>
            <a:ext cx="503239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236" y="5410639"/>
            <a:ext cx="5032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3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53" y="5424494"/>
            <a:ext cx="4270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20" y="5446425"/>
            <a:ext cx="42703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5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67" y="5523634"/>
            <a:ext cx="5048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6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7" y="5390866"/>
            <a:ext cx="4333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7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58" y="5365318"/>
            <a:ext cx="406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8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66" y="5596664"/>
            <a:ext cx="5048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386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7964" y="653580"/>
            <a:ext cx="9005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fr-FR" altLang="fr-FR" sz="2400" b="1" dirty="0">
                <a:solidFill>
                  <a:srgbClr val="990033"/>
                </a:solidFill>
                <a:latin typeface="Arial" panose="020B0604020202020204" pitchFamily="34" charset="0"/>
              </a:rPr>
              <a:t>LE CALENDRIER DE L’ORIENTATION ET DE L’AFFECTATION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634836" y="1607126"/>
            <a:ext cx="6345382" cy="16625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fr-FR" sz="1600" b="1" cap="small" dirty="0">
                <a:solidFill>
                  <a:schemeClr val="tx1"/>
                </a:solidFill>
              </a:rPr>
              <a:t>1</a:t>
            </a:r>
            <a:r>
              <a:rPr lang="fr-FR" sz="1600" b="1" baseline="30000" dirty="0">
                <a:solidFill>
                  <a:schemeClr val="tx1"/>
                </a:solidFill>
              </a:rPr>
              <a:t>er </a:t>
            </a:r>
            <a:r>
              <a:rPr lang="fr-FR" sz="1600" b="1" cap="small" dirty="0">
                <a:solidFill>
                  <a:schemeClr val="tx1"/>
                </a:solidFill>
              </a:rPr>
              <a:t>TRIMESTRE (Mars, avril, mai)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fr-FR" sz="1600" b="1" cap="small" dirty="0">
                <a:solidFill>
                  <a:srgbClr val="006699"/>
                </a:solidFill>
              </a:rPr>
              <a:t>Le temps de l’exploration et de la réflexion</a:t>
            </a:r>
          </a:p>
          <a:p>
            <a:pPr indent="-342900">
              <a:lnSpc>
                <a:spcPct val="150000"/>
              </a:lnSpc>
              <a:spcAft>
                <a:spcPts val="600"/>
              </a:spcAft>
              <a:defRPr/>
            </a:pPr>
            <a:r>
              <a:rPr lang="fr-FR" sz="1600" i="1" dirty="0">
                <a:solidFill>
                  <a:schemeClr val="tx1"/>
                </a:solidFill>
              </a:rPr>
              <a:t>Information sur l’orientation et premier conseil de classe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593273" y="3546763"/>
            <a:ext cx="6470072" cy="2757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b="1" cap="small" dirty="0">
                <a:solidFill>
                  <a:schemeClr val="tx1"/>
                </a:solidFill>
              </a:rPr>
              <a:t>2nd</a:t>
            </a:r>
            <a:r>
              <a:rPr lang="fr-FR" b="1" baseline="30000" dirty="0">
                <a:solidFill>
                  <a:schemeClr val="tx1"/>
                </a:solidFill>
              </a:rPr>
              <a:t> </a:t>
            </a:r>
            <a:r>
              <a:rPr lang="fr-FR" b="1" cap="small" dirty="0">
                <a:solidFill>
                  <a:schemeClr val="tx1"/>
                </a:solidFill>
              </a:rPr>
              <a:t>trimestre (Juin, juillet, août)</a:t>
            </a:r>
          </a:p>
          <a:p>
            <a:pPr>
              <a:spcBef>
                <a:spcPts val="1200"/>
              </a:spcBef>
              <a:defRPr/>
            </a:pPr>
            <a:r>
              <a:rPr lang="fr-FR" sz="1600" b="1" cap="small" dirty="0">
                <a:solidFill>
                  <a:srgbClr val="006699"/>
                </a:solidFill>
              </a:rPr>
              <a:t>Formulation des intentions provisoires d’orientation (Fiche de dialogue)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sz="1600" dirty="0">
                <a:solidFill>
                  <a:schemeClr val="tx1"/>
                </a:solidFill>
              </a:rPr>
              <a:t> 2</a:t>
            </a:r>
            <a:r>
              <a:rPr lang="fr-FR" sz="1600" baseline="30000" dirty="0">
                <a:solidFill>
                  <a:schemeClr val="tx1"/>
                </a:solidFill>
              </a:rPr>
              <a:t>nde</a:t>
            </a:r>
            <a:r>
              <a:rPr lang="fr-FR" sz="1600" dirty="0">
                <a:solidFill>
                  <a:schemeClr val="tx1"/>
                </a:solidFill>
              </a:rPr>
              <a:t> GT ou 2</a:t>
            </a:r>
            <a:r>
              <a:rPr lang="fr-FR" sz="1600" baseline="30000" dirty="0">
                <a:solidFill>
                  <a:schemeClr val="tx1"/>
                </a:solidFill>
              </a:rPr>
              <a:t>nde</a:t>
            </a:r>
            <a:r>
              <a:rPr lang="fr-FR" sz="1600" dirty="0">
                <a:solidFill>
                  <a:schemeClr val="tx1"/>
                </a:solidFill>
              </a:rPr>
              <a:t> spécifique (bac STHR)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sz="1600" dirty="0">
                <a:solidFill>
                  <a:schemeClr val="tx1"/>
                </a:solidFill>
              </a:rPr>
              <a:t> 2</a:t>
            </a:r>
            <a:r>
              <a:rPr lang="fr-FR" sz="1600" baseline="30000" dirty="0">
                <a:solidFill>
                  <a:schemeClr val="tx1"/>
                </a:solidFill>
              </a:rPr>
              <a:t>nde</a:t>
            </a:r>
            <a:r>
              <a:rPr lang="fr-FR" sz="1600" dirty="0">
                <a:solidFill>
                  <a:schemeClr val="tx1"/>
                </a:solidFill>
              </a:rPr>
              <a:t> professionnelle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sz="1600" dirty="0">
                <a:solidFill>
                  <a:schemeClr val="tx1"/>
                </a:solidFill>
              </a:rPr>
              <a:t> 1</a:t>
            </a:r>
            <a:r>
              <a:rPr lang="fr-FR" sz="1600" baseline="30000" dirty="0">
                <a:solidFill>
                  <a:schemeClr val="tx1"/>
                </a:solidFill>
              </a:rPr>
              <a:t>ère</a:t>
            </a:r>
            <a:r>
              <a:rPr lang="fr-FR" sz="1600" dirty="0">
                <a:solidFill>
                  <a:schemeClr val="tx1"/>
                </a:solidFill>
              </a:rPr>
              <a:t> année de CAP ou de CAP agricole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fr-FR" sz="1600" b="1" dirty="0">
                <a:solidFill>
                  <a:srgbClr val="006699"/>
                </a:solidFill>
              </a:rPr>
              <a:t>Avis provisoire d’orientation</a:t>
            </a:r>
            <a:r>
              <a:rPr lang="fr-FR" sz="1600" dirty="0">
                <a:solidFill>
                  <a:srgbClr val="006699"/>
                </a:solidFill>
              </a:rPr>
              <a:t> du conseil de classe</a:t>
            </a:r>
            <a:endParaRPr lang="fr-FR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06" t="49986" r="21358" b="10139"/>
          <a:stretch>
            <a:fillRect/>
          </a:stretch>
        </p:blipFill>
        <p:spPr bwMode="auto">
          <a:xfrm>
            <a:off x="540417" y="1814945"/>
            <a:ext cx="9574505" cy="3893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 descr="C:\Users\CIO LIFOU\Downloads\d8zqv1i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91" y="661121"/>
            <a:ext cx="2189018" cy="17357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00545" y="706582"/>
            <a:ext cx="8789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 DISPOSITIF ORIENT’ILES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4219" y="5150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fr-FR" altLang="fr-FR" sz="2400" b="1" dirty="0">
                <a:solidFill>
                  <a:srgbClr val="990033"/>
                </a:solidFill>
                <a:latin typeface="Arial" panose="020B0604020202020204" pitchFamily="34" charset="0"/>
              </a:rPr>
              <a:t>LE CALENDRIER DE L’ORIENTATION ET DE L’AFFECTATION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831273" y="1482436"/>
            <a:ext cx="10280072" cy="473825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fr-FR" sz="1600" b="1" cap="small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fr-FR" b="1" cap="smal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fr-FR" b="1" cap="small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ème</a:t>
            </a:r>
            <a:r>
              <a:rPr lang="fr-FR" b="1" cap="smal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TRIMESTRE (Octobre, novembre, </a:t>
            </a:r>
            <a:r>
              <a:rPr lang="fr-FR" b="1" cap="small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decembre</a:t>
            </a:r>
            <a:r>
              <a:rPr lang="fr-FR" b="1" cap="smal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fr-FR" sz="1600" b="1" cap="small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Vœux </a:t>
            </a:r>
            <a:r>
              <a:rPr lang="fr-FR" sz="16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d’orientation définitifs </a:t>
            </a:r>
            <a:r>
              <a:rPr lang="fr-F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 élèves et de leur famille (fiche dialogue) + </a:t>
            </a:r>
            <a:r>
              <a:rPr lang="fr-FR" sz="16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Demande d’affectation</a:t>
            </a:r>
            <a:endParaRPr lang="fr-FR" sz="1600" b="1" cap="small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6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Proposition d’orientation par le conseil de classe </a:t>
            </a:r>
            <a:r>
              <a:rPr lang="fr-F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 </a:t>
            </a:r>
            <a:r>
              <a:rPr lang="fr-FR" sz="16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décision du chef d’établissement</a:t>
            </a:r>
            <a:endParaRPr lang="fr-F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fr-F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➜ </a:t>
            </a:r>
            <a:r>
              <a:rPr lang="fr-F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 accord </a:t>
            </a:r>
            <a:r>
              <a:rPr lang="fr-F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validation et </a:t>
            </a:r>
            <a:r>
              <a:rPr lang="fr-FR" sz="16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décision d’orientation définitive</a:t>
            </a:r>
            <a:endParaRPr lang="fr-FR" sz="1600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  <a:p>
            <a:pPr marL="363538" indent="-363538">
              <a:lnSpc>
                <a:spcPct val="150000"/>
              </a:lnSpc>
              <a:defRPr/>
            </a:pPr>
            <a:r>
              <a:rPr lang="fr-F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	  ➜ </a:t>
            </a:r>
            <a:r>
              <a:rPr lang="fr-F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 désaccord </a:t>
            </a:r>
            <a:r>
              <a:rPr lang="fr-F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fr-F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entretien</a:t>
            </a:r>
            <a:r>
              <a:rPr lang="fr-F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famille/chef d’établissement et possibilité de saisir la </a:t>
            </a:r>
            <a:r>
              <a:rPr lang="fr-FR" sz="16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commission d’appel</a:t>
            </a:r>
            <a:endParaRPr lang="fr-FR" altLang="fr-FR" sz="1600" b="1" dirty="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fr-FR" altLang="fr-FR" sz="1600" b="1" cap="small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fr-FR" b="1" cap="smal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Mercredi 8 </a:t>
            </a:r>
            <a:r>
              <a:rPr lang="fr-FR" altLang="fr-FR" b="1" cap="small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decembre</a:t>
            </a:r>
            <a:r>
              <a:rPr lang="fr-FR" altLang="fr-FR" cap="smal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fr-FR" altLang="fr-F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Réception des </a:t>
            </a:r>
            <a:r>
              <a:rPr lang="fr-FR" altLang="fr-FR" sz="16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notifications d’affectation</a:t>
            </a:r>
            <a:r>
              <a:rPr lang="fr-FR" altLang="fr-F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fr-FR" altLang="fr-FR" sz="16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Inscription </a:t>
            </a:r>
            <a:r>
              <a:rPr lang="fr-FR" altLang="fr-F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dans l’établissement dès le 9 décembre.</a:t>
            </a:r>
          </a:p>
          <a:p>
            <a:pPr>
              <a:defRPr/>
            </a:pPr>
            <a:endParaRPr lang="fr-FR" altLang="fr-F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fr-F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JEUDI 9 DECEMBRE / MARDI 14 DECEMBRE</a:t>
            </a:r>
          </a:p>
          <a:p>
            <a:pPr>
              <a:lnSpc>
                <a:spcPct val="150000"/>
              </a:lnSpc>
              <a:defRPr/>
            </a:pPr>
            <a:r>
              <a:rPr lang="fr-FR" altLang="fr-FR" sz="16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Saisie des vœux pour le 2</a:t>
            </a:r>
            <a:r>
              <a:rPr lang="fr-FR" altLang="fr-FR" sz="1600" b="1" baseline="30000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fr-FR" altLang="fr-FR" sz="1600" b="1" dirty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 tour</a:t>
            </a:r>
            <a:r>
              <a:rPr lang="fr-FR" altLang="fr-F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Fin des saisies le 14 décembre à 11H et résultats dans l’après-midi.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0289" y="501181"/>
            <a:ext cx="7121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fr-FR" altLang="fr-FR" sz="2400" b="1" dirty="0">
                <a:solidFill>
                  <a:srgbClr val="990033"/>
                </a:solidFill>
                <a:latin typeface="Arial" panose="020B0604020202020204" pitchFamily="34" charset="0"/>
              </a:rPr>
              <a:t>QUELLES AIDES POUR TRAVAILLER MON PROJET D’ORIENTATION ?</a:t>
            </a:r>
          </a:p>
        </p:txBody>
      </p:sp>
      <p:sp>
        <p:nvSpPr>
          <p:cNvPr id="4" name="Ellipse 3"/>
          <p:cNvSpPr/>
          <p:nvPr/>
        </p:nvSpPr>
        <p:spPr>
          <a:xfrm>
            <a:off x="526473" y="2036618"/>
            <a:ext cx="3034146" cy="2964873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84909" y="2660073"/>
            <a:ext cx="31311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000" b="1" dirty="0"/>
              <a:t>Des personnes pour m’accompagner </a:t>
            </a:r>
            <a:r>
              <a:rPr lang="fr-FR" sz="2000" dirty="0"/>
              <a:t>:</a:t>
            </a:r>
          </a:p>
          <a:p>
            <a:pPr algn="ctr">
              <a:buFont typeface="Courier New" pitchFamily="49" charset="0"/>
              <a:buChar char="o"/>
            </a:pPr>
            <a:r>
              <a:rPr lang="fr-FR" sz="2000" dirty="0"/>
              <a:t> Le professeur principal</a:t>
            </a:r>
          </a:p>
          <a:p>
            <a:pPr algn="ctr">
              <a:buFont typeface="Courier New" pitchFamily="49" charset="0"/>
              <a:buChar char="o"/>
            </a:pPr>
            <a:r>
              <a:rPr lang="fr-FR" sz="2000" dirty="0"/>
              <a:t> La psychologue de l’EN</a:t>
            </a:r>
          </a:p>
          <a:p>
            <a:pPr algn="ctr">
              <a:buFont typeface="Courier New" pitchFamily="49" charset="0"/>
              <a:buChar char="o"/>
            </a:pPr>
            <a:r>
              <a:rPr lang="fr-FR" sz="2000" dirty="0"/>
              <a:t> Les parents</a:t>
            </a:r>
          </a:p>
        </p:txBody>
      </p:sp>
      <p:sp>
        <p:nvSpPr>
          <p:cNvPr id="6" name="Ellipse 5"/>
          <p:cNvSpPr/>
          <p:nvPr/>
        </p:nvSpPr>
        <p:spPr>
          <a:xfrm>
            <a:off x="5514110" y="1717965"/>
            <a:ext cx="2812472" cy="2632364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902038" y="2202872"/>
            <a:ext cx="2022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Des sites internet à consulter </a:t>
            </a:r>
            <a:r>
              <a:rPr lang="fr-FR" dirty="0"/>
              <a:t>(* </a:t>
            </a:r>
            <a:r>
              <a:rPr lang="fr-FR" i="1" dirty="0"/>
              <a:t>voir la </a:t>
            </a:r>
            <a:r>
              <a:rPr lang="fr-FR" i="1" dirty="0" err="1"/>
              <a:t>sitographie</a:t>
            </a:r>
            <a:r>
              <a:rPr lang="fr-FR" dirty="0"/>
              <a:t>) :</a:t>
            </a:r>
          </a:p>
          <a:p>
            <a:pPr algn="ctr"/>
            <a:endParaRPr lang="fr-FR" dirty="0"/>
          </a:p>
          <a:p>
            <a:pPr algn="ctr">
              <a:buFont typeface="Courier New" pitchFamily="49" charset="0"/>
              <a:buChar char="o"/>
            </a:pPr>
            <a:r>
              <a:rPr lang="fr-FR" dirty="0"/>
              <a:t> ONISEP</a:t>
            </a:r>
          </a:p>
          <a:p>
            <a:pPr algn="ctr">
              <a:buFont typeface="Courier New" pitchFamily="49" charset="0"/>
              <a:buChar char="o"/>
            </a:pPr>
            <a:r>
              <a:rPr lang="fr-FR" dirty="0"/>
              <a:t> Oriane.info</a:t>
            </a:r>
          </a:p>
          <a:p>
            <a:pPr algn="ctr">
              <a:buFont typeface="Courier New" pitchFamily="49" charset="0"/>
              <a:buChar char="o"/>
            </a:pPr>
            <a:r>
              <a:rPr lang="fr-FR" dirty="0"/>
              <a:t> CIDJ…</a:t>
            </a:r>
          </a:p>
          <a:p>
            <a:pPr>
              <a:buFont typeface="Courier New" pitchFamily="49" charset="0"/>
              <a:buChar char="o"/>
            </a:pP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8548254" y="3643746"/>
            <a:ext cx="3144981" cy="3034144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783781" y="4475019"/>
            <a:ext cx="27570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Des expériences à réaliser </a:t>
            </a:r>
            <a:r>
              <a:rPr lang="fr-FR" dirty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fr-FR" dirty="0"/>
              <a:t> Minis-stages en lycée professionnels</a:t>
            </a:r>
          </a:p>
          <a:p>
            <a:pPr>
              <a:buFont typeface="Courier New" pitchFamily="49" charset="0"/>
              <a:buChar char="o"/>
            </a:pPr>
            <a:r>
              <a:rPr lang="fr-FR" dirty="0"/>
              <a:t> Stages en entreprises</a:t>
            </a:r>
          </a:p>
          <a:p>
            <a:pPr>
              <a:buFont typeface="Courier New" pitchFamily="49" charset="0"/>
              <a:buChar char="o"/>
            </a:pPr>
            <a:r>
              <a:rPr lang="fr-FR" dirty="0"/>
              <a:t> Portes ouvertes, salons…</a:t>
            </a:r>
          </a:p>
        </p:txBody>
      </p:sp>
      <p:sp>
        <p:nvSpPr>
          <p:cNvPr id="10" name="Ellipse 9"/>
          <p:cNvSpPr/>
          <p:nvPr/>
        </p:nvSpPr>
        <p:spPr>
          <a:xfrm>
            <a:off x="3602181" y="3865418"/>
            <a:ext cx="2549236" cy="2604654"/>
          </a:xfrm>
          <a:prstGeom prst="ellipse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657600" y="4632620"/>
            <a:ext cx="2521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/>
              <a:t>Des lieux à fréquenter </a:t>
            </a:r>
            <a:r>
              <a:rPr lang="fr-FR" dirty="0"/>
              <a:t>:</a:t>
            </a:r>
          </a:p>
          <a:p>
            <a:pPr algn="ctr">
              <a:buFont typeface="Courier New" pitchFamily="49" charset="0"/>
              <a:buChar char="o"/>
            </a:pPr>
            <a:r>
              <a:rPr lang="fr-FR" dirty="0"/>
              <a:t> Le CIO</a:t>
            </a:r>
          </a:p>
          <a:p>
            <a:pPr algn="ctr">
              <a:buFont typeface="Courier New" pitchFamily="49" charset="0"/>
              <a:buChar char="o"/>
            </a:pPr>
            <a:r>
              <a:rPr lang="fr-FR" dirty="0"/>
              <a:t> Le CDI (kiosque ONISEP)</a:t>
            </a:r>
          </a:p>
          <a:p>
            <a:pPr algn="ctr">
              <a:buFont typeface="Courier New" pitchFamily="49" charset="0"/>
              <a:buChar char="o"/>
            </a:pPr>
            <a:endParaRPr lang="fr-FR" dirty="0"/>
          </a:p>
        </p:txBody>
      </p:sp>
      <p:sp>
        <p:nvSpPr>
          <p:cNvPr id="58370" name="AutoShape 2" descr="Accueil - Onisep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372" name="AutoShape 4" descr="Accueil - Onisep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374" name="AutoShape 6" descr="Accueil - Onisep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print"/>
          <a:srcRect l="57181" t="25189" r="3740" b="58902"/>
          <a:stretch>
            <a:fillRect/>
          </a:stretch>
        </p:blipFill>
        <p:spPr bwMode="auto">
          <a:xfrm>
            <a:off x="312390" y="5237018"/>
            <a:ext cx="3026555" cy="69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CIDJ Système documentaire Xml | Smile.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111" y="4527839"/>
            <a:ext cx="2003182" cy="1332635"/>
          </a:xfrm>
          <a:prstGeom prst="rect">
            <a:avLst/>
          </a:prstGeom>
          <a:noFill/>
        </p:spPr>
      </p:pic>
      <p:pic>
        <p:nvPicPr>
          <p:cNvPr id="58379" name="Picture 11" descr="Centre d&amp;#39;Information et d&amp;#39;Orientation de Nouvelle-CalÃ©do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4657" y="207819"/>
            <a:ext cx="2549525" cy="1257301"/>
          </a:xfrm>
          <a:prstGeom prst="rect">
            <a:avLst/>
          </a:prstGeom>
          <a:noFill/>
        </p:spPr>
      </p:pic>
      <p:pic>
        <p:nvPicPr>
          <p:cNvPr id="58381" name="Picture 13" descr="Journée Portes Ouvertes - Ecole d&amp;#39;informatique et de management commercial  de Paris"/>
          <p:cNvPicPr>
            <a:picLocks noChangeAspect="1" noChangeArrowheads="1"/>
          </p:cNvPicPr>
          <p:nvPr/>
        </p:nvPicPr>
        <p:blipFill>
          <a:blip r:embed="rId5" cstate="print"/>
          <a:srcRect l="22622" r="21344"/>
          <a:stretch>
            <a:fillRect/>
          </a:stretch>
        </p:blipFill>
        <p:spPr bwMode="auto">
          <a:xfrm>
            <a:off x="3574472" y="1815955"/>
            <a:ext cx="1926512" cy="1578408"/>
          </a:xfrm>
          <a:prstGeom prst="rect">
            <a:avLst/>
          </a:prstGeom>
          <a:noFill/>
        </p:spPr>
      </p:pic>
      <p:pic>
        <p:nvPicPr>
          <p:cNvPr id="58383" name="Picture 15" descr="Psychologue de l&amp;#39;Education Nationale – Lycée Jacques Mono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2452"/>
            <a:ext cx="2244436" cy="1495511"/>
          </a:xfrm>
          <a:prstGeom prst="rect">
            <a:avLst/>
          </a:prstGeom>
          <a:noFill/>
        </p:spPr>
      </p:pic>
      <p:pic>
        <p:nvPicPr>
          <p:cNvPr id="2050" name="Picture 2" descr="https://cio.ac-noumea.nc/local/cache-vignettes/L500xH500/fb_post-generique-9add9.png?16267555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97633" y="1704108"/>
            <a:ext cx="1808019" cy="1808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35833" t="20325" r="35393" b="8019"/>
          <a:stretch/>
        </p:blipFill>
        <p:spPr>
          <a:xfrm>
            <a:off x="331186" y="109988"/>
            <a:ext cx="5089292" cy="66612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4241" t="21496" r="33815" b="6723"/>
          <a:stretch>
            <a:fillRect/>
          </a:stretch>
        </p:blipFill>
        <p:spPr bwMode="auto">
          <a:xfrm>
            <a:off x="6206835" y="105491"/>
            <a:ext cx="5458691" cy="65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66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090451" y="287771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3200" b="1" dirty="0">
                <a:solidFill>
                  <a:srgbClr val="990033"/>
                </a:solidFill>
                <a:latin typeface="Arial" panose="020B0604020202020204" pitchFamily="34" charset="0"/>
              </a:rPr>
              <a:t>Mes choix d’orientation après la 3</a:t>
            </a:r>
            <a:r>
              <a:rPr lang="fr-FR" altLang="fr-FR" sz="3200" b="1" baseline="30000" dirty="0">
                <a:solidFill>
                  <a:srgbClr val="990033"/>
                </a:solidFill>
                <a:latin typeface="Arial" panose="020B0604020202020204" pitchFamily="34" charset="0"/>
              </a:rPr>
              <a:t>ème</a:t>
            </a:r>
            <a:r>
              <a:rPr lang="fr-FR" altLang="fr-FR" sz="3200" dirty="0">
                <a:solidFill>
                  <a:srgbClr val="0066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930961" y="2049035"/>
            <a:ext cx="785018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buSzPct val="70000"/>
            </a:pPr>
            <a:r>
              <a:rPr lang="fr-FR" altLang="fr-FR" sz="2400" b="1" dirty="0">
                <a:solidFill>
                  <a:srgbClr val="006666"/>
                </a:solidFill>
                <a:latin typeface="+mn-lt"/>
              </a:rPr>
              <a:t>VOIE PROFESSIONNELLE : Je choisis une famille de métier ou une spécialité</a:t>
            </a:r>
          </a:p>
          <a:p>
            <a:pPr marL="341313" indent="-339725">
              <a:lnSpc>
                <a:spcPct val="120000"/>
              </a:lnSpc>
              <a:spcBef>
                <a:spcPts val="5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"/>
            </a:pPr>
            <a:r>
              <a:rPr lang="fr-FR" altLang="fr-FR" sz="2000" dirty="0">
                <a:latin typeface="+mn-lt"/>
              </a:rPr>
              <a:t>1re année de CAP</a:t>
            </a:r>
          </a:p>
          <a:p>
            <a:pPr marL="341313" indent="-339725">
              <a:lnSpc>
                <a:spcPct val="120000"/>
              </a:lnSpc>
              <a:spcBef>
                <a:spcPts val="500"/>
              </a:spcBef>
              <a:buClr>
                <a:srgbClr val="990033"/>
              </a:buClr>
              <a:buSzPct val="70000"/>
              <a:buFont typeface="Wingdings" panose="05000000000000000000" pitchFamily="2" charset="2"/>
              <a:buChar char=""/>
            </a:pPr>
            <a:r>
              <a:rPr lang="fr-FR" altLang="fr-FR" sz="2000" dirty="0">
                <a:latin typeface="+mn-lt"/>
              </a:rPr>
              <a:t>2de professionnelle</a:t>
            </a:r>
          </a:p>
          <a:p>
            <a:pPr>
              <a:lnSpc>
                <a:spcPct val="120000"/>
              </a:lnSpc>
              <a:spcBef>
                <a:spcPts val="500"/>
              </a:spcBef>
              <a:buSzPct val="70000"/>
            </a:pPr>
            <a:endParaRPr lang="fr-FR" altLang="fr-FR" sz="20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buSzPct val="70000"/>
            </a:pPr>
            <a:r>
              <a:rPr lang="fr-FR" altLang="fr-FR" sz="2400" b="1" dirty="0">
                <a:solidFill>
                  <a:srgbClr val="006666"/>
                </a:solidFill>
                <a:latin typeface="+mn-lt"/>
              </a:rPr>
              <a:t>OU VOIE GENERALE ET TECHNOLOGIQUE</a:t>
            </a:r>
          </a:p>
          <a:p>
            <a:pPr marL="341313" indent="-339725">
              <a:lnSpc>
                <a:spcPct val="120000"/>
              </a:lnSpc>
              <a:buClr>
                <a:srgbClr val="990033"/>
              </a:buClr>
              <a:buSzPct val="70000"/>
              <a:buFont typeface="Wingdings" panose="05000000000000000000" pitchFamily="2" charset="2"/>
              <a:buChar char=""/>
            </a:pPr>
            <a:r>
              <a:rPr lang="fr-FR" altLang="fr-FR" sz="2000" dirty="0">
                <a:latin typeface="+mn-lt"/>
              </a:rPr>
              <a:t>La 2de générale et technologique : année de détermination commune avant de choisir la voie générale ou technologique</a:t>
            </a:r>
            <a:endParaRPr lang="fr-FR" altLang="fr-FR" sz="2800" dirty="0">
              <a:latin typeface="+mn-lt"/>
            </a:endParaRPr>
          </a:p>
          <a:p>
            <a:pPr>
              <a:lnSpc>
                <a:spcPct val="120000"/>
              </a:lnSpc>
              <a:buClrTx/>
              <a:buSzPct val="70000"/>
              <a:buFontTx/>
              <a:buNone/>
            </a:pPr>
            <a:endParaRPr lang="fr-FR" altLang="fr-FR" sz="2800" dirty="0"/>
          </a:p>
        </p:txBody>
      </p:sp>
      <p:pic>
        <p:nvPicPr>
          <p:cNvPr id="35842" name="Picture 2" descr="Orientation Scolaire | Evolutive Coac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94" y="2084100"/>
            <a:ext cx="2589423" cy="3291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056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272148" y="180109"/>
            <a:ext cx="922712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JE CHOISIS UN DOMAINE PROFESSIONNEL</a:t>
            </a: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5530565" y="1933869"/>
            <a:ext cx="2951163" cy="1008063"/>
          </a:xfrm>
          <a:prstGeom prst="ellipse">
            <a:avLst/>
          </a:prstGeom>
          <a:solidFill>
            <a:srgbClr val="C0C0C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 b="1">
                <a:latin typeface="Arial Unicode MS" pitchFamily="32" charset="0"/>
                <a:cs typeface="Arial Unicode MS" pitchFamily="32" charset="0"/>
              </a:rPr>
              <a:t>INTERETS PROFESSIONNELS</a:t>
            </a: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8093801" y="3921990"/>
            <a:ext cx="2700337" cy="935038"/>
          </a:xfrm>
          <a:prstGeom prst="ellipse">
            <a:avLst/>
          </a:prstGeom>
          <a:solidFill>
            <a:srgbClr val="C0C0C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 b="1" dirty="0">
                <a:latin typeface="Arial Unicode MS" pitchFamily="32" charset="0"/>
                <a:cs typeface="Arial Unicode MS" pitchFamily="32" charset="0"/>
              </a:rPr>
              <a:t>COMPETENCES</a:t>
            </a:r>
          </a:p>
          <a:p>
            <a:pPr algn="ctr">
              <a:buClrTx/>
              <a:buFontTx/>
              <a:buNone/>
            </a:pPr>
            <a:r>
              <a:rPr lang="fr-FR" altLang="fr-FR" sz="1600" b="1" dirty="0">
                <a:latin typeface="Arial Unicode MS" pitchFamily="32" charset="0"/>
                <a:cs typeface="Arial Unicode MS" pitchFamily="32" charset="0"/>
              </a:rPr>
              <a:t>APTITUDES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7977188" y="5076682"/>
            <a:ext cx="2579976" cy="1130154"/>
          </a:xfrm>
          <a:prstGeom prst="ellipse">
            <a:avLst/>
          </a:prstGeom>
          <a:solidFill>
            <a:srgbClr val="C0C0C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 b="1" dirty="0">
                <a:latin typeface="Arial Unicode MS" pitchFamily="32" charset="0"/>
                <a:cs typeface="Arial Unicode MS" pitchFamily="32" charset="0"/>
              </a:rPr>
              <a:t>RESULTATS SCOLAIRES</a:t>
            </a:r>
          </a:p>
          <a:p>
            <a:pPr algn="ctr">
              <a:buClrTx/>
              <a:buFontTx/>
              <a:buNone/>
            </a:pPr>
            <a:r>
              <a:rPr lang="fr-FR" altLang="fr-FR" sz="1600" b="1" dirty="0">
                <a:latin typeface="Arial Unicode MS" pitchFamily="32" charset="0"/>
                <a:cs typeface="Arial Unicode MS" pitchFamily="32" charset="0"/>
              </a:rPr>
              <a:t>/PROFIL ELEVE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619553" y="2191911"/>
            <a:ext cx="2675483" cy="1079499"/>
          </a:xfrm>
          <a:prstGeom prst="ellipse">
            <a:avLst/>
          </a:prstGeom>
          <a:solidFill>
            <a:srgbClr val="C0C0C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 b="1">
                <a:latin typeface="Arial Unicode MS" pitchFamily="32" charset="0"/>
                <a:cs typeface="Arial Unicode MS" pitchFamily="32" charset="0"/>
              </a:rPr>
              <a:t>QUALITES PERSONNELLES</a:t>
            </a:r>
          </a:p>
          <a:p>
            <a:pPr>
              <a:buClrTx/>
              <a:buFontTx/>
              <a:buNone/>
            </a:pPr>
            <a:endParaRPr lang="fr-FR" altLang="fr-FR" sz="1600" b="1" dirty="0">
              <a:latin typeface="Arial Unicode MS" pitchFamily="32" charset="0"/>
              <a:cs typeface="Arial Unicode MS" pitchFamily="32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357009" y="4767263"/>
            <a:ext cx="2663825" cy="10795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 b="1">
                <a:latin typeface="Arial Unicode MS" pitchFamily="32" charset="0"/>
                <a:cs typeface="Arial Unicode MS" pitchFamily="32" charset="0"/>
              </a:rPr>
              <a:t>CONNAISSANCE DES FORMATIONS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018579" y="3557155"/>
            <a:ext cx="2665412" cy="1008063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 b="1">
                <a:latin typeface="Arial Unicode MS" pitchFamily="32" charset="0"/>
                <a:cs typeface="Arial Unicode MS" pitchFamily="32" charset="0"/>
              </a:rPr>
              <a:t>CONNAISSANCE DES METIERS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7969110" y="2785918"/>
            <a:ext cx="2700337" cy="935038"/>
          </a:xfrm>
          <a:prstGeom prst="ellipse">
            <a:avLst/>
          </a:prstGeom>
          <a:solidFill>
            <a:srgbClr val="C0C0C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 b="1" dirty="0">
                <a:latin typeface="Arial Unicode MS" pitchFamily="32" charset="0"/>
                <a:cs typeface="Arial Unicode MS" pitchFamily="32" charset="0"/>
              </a:rPr>
              <a:t>INTERETS PERSONNELS</a:t>
            </a:r>
          </a:p>
        </p:txBody>
      </p:sp>
      <p:pic>
        <p:nvPicPr>
          <p:cNvPr id="40962" name="Picture 2" descr="Référencement naturel, toutes nos réponses | L&amp;#39;Agence 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5503" y="2960688"/>
            <a:ext cx="2961697" cy="3606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097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782890" y="549276"/>
            <a:ext cx="75612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JE CHOISIS UNE VOIE DE FORMATION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79651" y="6165850"/>
            <a:ext cx="7920039" cy="431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943479" y="6165855"/>
            <a:ext cx="23034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fr-FR" altLang="fr-FR" sz="1600" b="1">
                <a:latin typeface="Arial" panose="020B0604020202020204" pitchFamily="34" charset="0"/>
              </a:rPr>
              <a:t>CLASSE de 3ème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527801" y="5373688"/>
            <a:ext cx="3600451" cy="647700"/>
          </a:xfrm>
          <a:prstGeom prst="rect">
            <a:avLst/>
          </a:prstGeom>
          <a:solidFill>
            <a:srgbClr val="0066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981538" y="5516568"/>
            <a:ext cx="295275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fr-FR" altLang="fr-FR" sz="1600" dirty="0">
                <a:latin typeface="Arial" panose="020B0604020202020204" pitchFamily="34" charset="0"/>
              </a:rPr>
              <a:t>2</a:t>
            </a:r>
            <a:r>
              <a:rPr lang="fr-FR" altLang="fr-FR" sz="1600" baseline="30000" dirty="0">
                <a:latin typeface="Arial" panose="020B0604020202020204" pitchFamily="34" charset="0"/>
              </a:rPr>
              <a:t>nde</a:t>
            </a:r>
            <a:r>
              <a:rPr lang="fr-FR" altLang="fr-FR" sz="1600" dirty="0">
                <a:latin typeface="Arial" panose="020B0604020202020204" pitchFamily="34" charset="0"/>
              </a:rPr>
              <a:t> GT ou spécifique (STHR)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295775" y="5373688"/>
            <a:ext cx="1728788" cy="647700"/>
          </a:xfrm>
          <a:prstGeom prst="rect">
            <a:avLst/>
          </a:prstGeom>
          <a:solidFill>
            <a:srgbClr val="B2B2B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351089" y="5373688"/>
            <a:ext cx="1728787" cy="647700"/>
          </a:xfrm>
          <a:prstGeom prst="rect">
            <a:avLst/>
          </a:prstGeom>
          <a:solidFill>
            <a:srgbClr val="B2B2B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95778" y="5516568"/>
            <a:ext cx="180022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>
                <a:latin typeface="Arial" panose="020B0604020202020204" pitchFamily="34" charset="0"/>
              </a:rPr>
              <a:t>2</a:t>
            </a:r>
            <a:r>
              <a:rPr lang="fr-FR" altLang="fr-FR" sz="1600" baseline="30000">
                <a:latin typeface="Arial" panose="020B0604020202020204" pitchFamily="34" charset="0"/>
              </a:rPr>
              <a:t>nde</a:t>
            </a:r>
            <a:r>
              <a:rPr lang="fr-FR" altLang="fr-FR" sz="1600">
                <a:latin typeface="Arial" panose="020B0604020202020204" pitchFamily="34" charset="0"/>
              </a:rPr>
              <a:t> pro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328029" y="404813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295775" y="4581525"/>
            <a:ext cx="1728788" cy="647700"/>
          </a:xfrm>
          <a:prstGeom prst="rect">
            <a:avLst/>
          </a:prstGeom>
          <a:solidFill>
            <a:srgbClr val="B2B2B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295775" y="3789363"/>
            <a:ext cx="1728788" cy="647700"/>
          </a:xfrm>
          <a:prstGeom prst="rect">
            <a:avLst/>
          </a:prstGeom>
          <a:solidFill>
            <a:srgbClr val="B2B2B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935417" y="4724405"/>
            <a:ext cx="23764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>
                <a:latin typeface="Arial" panose="020B0604020202020204" pitchFamily="34" charset="0"/>
              </a:rPr>
              <a:t>1</a:t>
            </a:r>
            <a:r>
              <a:rPr lang="fr-FR" altLang="fr-FR" sz="1600" baseline="30000">
                <a:latin typeface="Arial" panose="020B0604020202020204" pitchFamily="34" charset="0"/>
              </a:rPr>
              <a:t>ère</a:t>
            </a:r>
            <a:r>
              <a:rPr lang="fr-FR" altLang="fr-FR" sz="1600">
                <a:latin typeface="Arial" panose="020B0604020202020204" pitchFamily="34" charset="0"/>
              </a:rPr>
              <a:t> pro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440242" y="3860805"/>
            <a:ext cx="13684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>
                <a:latin typeface="Arial" panose="020B0604020202020204" pitchFamily="34" charset="0"/>
              </a:rPr>
              <a:t>Terminale pro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351089" y="4581525"/>
            <a:ext cx="1728787" cy="647700"/>
          </a:xfrm>
          <a:prstGeom prst="rect">
            <a:avLst/>
          </a:prstGeom>
          <a:solidFill>
            <a:srgbClr val="B2B2B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527802" y="3789363"/>
            <a:ext cx="1728788" cy="647700"/>
          </a:xfrm>
          <a:prstGeom prst="rect">
            <a:avLst/>
          </a:prstGeom>
          <a:solidFill>
            <a:srgbClr val="3399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8328029" y="3789363"/>
            <a:ext cx="1800225" cy="647700"/>
          </a:xfrm>
          <a:prstGeom prst="rect">
            <a:avLst/>
          </a:prstGeom>
          <a:solidFill>
            <a:srgbClr val="3399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527802" y="4581525"/>
            <a:ext cx="1728788" cy="647700"/>
          </a:xfrm>
          <a:prstGeom prst="rect">
            <a:avLst/>
          </a:prstGeom>
          <a:solidFill>
            <a:srgbClr val="3399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8328029" y="4581525"/>
            <a:ext cx="1800225" cy="647700"/>
          </a:xfrm>
          <a:prstGeom prst="rect">
            <a:avLst/>
          </a:prstGeom>
          <a:solidFill>
            <a:srgbClr val="3399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8328025" y="4724405"/>
            <a:ext cx="187325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>
                <a:latin typeface="Arial" panose="020B0604020202020204" pitchFamily="34" charset="0"/>
              </a:rPr>
              <a:t>1</a:t>
            </a:r>
            <a:r>
              <a:rPr lang="fr-FR" altLang="fr-FR" sz="1600" baseline="30000">
                <a:latin typeface="Arial" panose="020B0604020202020204" pitchFamily="34" charset="0"/>
              </a:rPr>
              <a:t>ère</a:t>
            </a:r>
            <a:r>
              <a:rPr lang="fr-FR" altLang="fr-FR" sz="1600">
                <a:latin typeface="Arial" panose="020B0604020202020204" pitchFamily="34" charset="0"/>
              </a:rPr>
              <a:t> générale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8256591" y="3933829"/>
            <a:ext cx="19446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>
                <a:latin typeface="Arial" panose="020B0604020202020204" pitchFamily="34" charset="0"/>
              </a:rPr>
              <a:t>Terminale générale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527802" y="4652966"/>
            <a:ext cx="172878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>
                <a:latin typeface="Arial" panose="020B0604020202020204" pitchFamily="34" charset="0"/>
              </a:rPr>
              <a:t>1</a:t>
            </a:r>
            <a:r>
              <a:rPr lang="fr-FR" altLang="fr-FR" sz="1600" baseline="30000">
                <a:latin typeface="Arial" panose="020B0604020202020204" pitchFamily="34" charset="0"/>
              </a:rPr>
              <a:t>ère</a:t>
            </a:r>
            <a:r>
              <a:rPr lang="fr-FR" altLang="fr-FR" sz="1600">
                <a:latin typeface="Arial" panose="020B0604020202020204" pitchFamily="34" charset="0"/>
              </a:rPr>
              <a:t> technologique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640016" y="5445128"/>
            <a:ext cx="11525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>
                <a:latin typeface="Arial" panose="020B0604020202020204" pitchFamily="34" charset="0"/>
              </a:rPr>
              <a:t>CAP 1</a:t>
            </a:r>
            <a:r>
              <a:rPr lang="fr-FR" altLang="fr-FR" sz="1600" baseline="30000">
                <a:latin typeface="Arial" panose="020B0604020202020204" pitchFamily="34" charset="0"/>
              </a:rPr>
              <a:t>ère</a:t>
            </a:r>
            <a:r>
              <a:rPr lang="fr-FR" altLang="fr-FR" sz="1600">
                <a:latin typeface="Arial" panose="020B0604020202020204" pitchFamily="34" charset="0"/>
              </a:rPr>
              <a:t> année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566988" y="4652966"/>
            <a:ext cx="12954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>
                <a:latin typeface="Arial" panose="020B0604020202020204" pitchFamily="34" charset="0"/>
              </a:rPr>
              <a:t>CAP 2</a:t>
            </a:r>
            <a:r>
              <a:rPr lang="fr-FR" altLang="fr-FR" sz="1600" baseline="30000">
                <a:latin typeface="Arial" panose="020B0604020202020204" pitchFamily="34" charset="0"/>
              </a:rPr>
              <a:t>ème</a:t>
            </a:r>
            <a:r>
              <a:rPr lang="fr-FR" altLang="fr-FR" sz="1600">
                <a:latin typeface="Arial" panose="020B0604020202020204" pitchFamily="34" charset="0"/>
              </a:rPr>
              <a:t> année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2279651" y="1700218"/>
            <a:ext cx="3671888" cy="649287"/>
          </a:xfrm>
          <a:prstGeom prst="rect">
            <a:avLst/>
          </a:prstGeom>
          <a:solidFill>
            <a:srgbClr val="FF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8472491" y="1700218"/>
            <a:ext cx="1944687" cy="649287"/>
          </a:xfrm>
          <a:prstGeom prst="rect">
            <a:avLst/>
          </a:prstGeom>
          <a:solidFill>
            <a:srgbClr val="FF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2279654" y="3573463"/>
            <a:ext cx="1800225" cy="792162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4224342" y="2852738"/>
            <a:ext cx="1800225" cy="792162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6456366" y="2852738"/>
            <a:ext cx="1800225" cy="792162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8328029" y="2852738"/>
            <a:ext cx="1800225" cy="792162"/>
          </a:xfrm>
          <a:prstGeom prst="ellipse">
            <a:avLst/>
          </a:prstGeom>
          <a:solidFill>
            <a:srgbClr val="33CC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6600828" y="3860803"/>
            <a:ext cx="15843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>
                <a:latin typeface="Arial" panose="020B0604020202020204" pitchFamily="34" charset="0"/>
              </a:rPr>
              <a:t>Terminale technologique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2640017" y="1916118"/>
            <a:ext cx="345757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fr-FR" altLang="fr-FR" sz="1600" b="1">
                <a:latin typeface="Arial" panose="020B0604020202020204" pitchFamily="34" charset="0"/>
              </a:rPr>
              <a:t>VOIE PROFESSIONNELLE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8472489" y="1844680"/>
            <a:ext cx="187325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fr-FR" altLang="fr-FR" sz="1600" b="1">
                <a:latin typeface="Arial" panose="020B0604020202020204" pitchFamily="34" charset="0"/>
              </a:rPr>
              <a:t>VOIE GENERALE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2208215" y="2492380"/>
            <a:ext cx="2520951" cy="97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75"/>
              </a:spcBef>
            </a:pPr>
            <a:r>
              <a:rPr lang="fr-FR" altLang="fr-FR" sz="1400" b="1">
                <a:latin typeface="Arial" panose="020B0604020202020204" pitchFamily="34" charset="0"/>
              </a:rPr>
              <a:t>2 modalités de formation</a:t>
            </a:r>
            <a:r>
              <a:rPr lang="fr-FR" altLang="fr-FR" sz="1400">
                <a:latin typeface="Arial" panose="020B0604020202020204" pitchFamily="34" charset="0"/>
              </a:rPr>
              <a:t> :</a:t>
            </a:r>
          </a:p>
          <a:p>
            <a:pPr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fr-FR" altLang="fr-FR" sz="1400">
                <a:latin typeface="Arial" panose="020B0604020202020204" pitchFamily="34" charset="0"/>
              </a:rPr>
              <a:t> statut scolaire</a:t>
            </a:r>
          </a:p>
          <a:p>
            <a:pPr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lang="fr-FR" altLang="fr-FR" sz="1400">
                <a:latin typeface="Arial" panose="020B0604020202020204" pitchFamily="34" charset="0"/>
              </a:rPr>
              <a:t> statut d’apprenti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2927353" y="3789364"/>
            <a:ext cx="7921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fr-FR" altLang="fr-FR" sz="1600" b="1">
                <a:latin typeface="Arial" panose="020B0604020202020204" pitchFamily="34" charset="0"/>
              </a:rPr>
              <a:t>CAP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4583117" y="3068643"/>
            <a:ext cx="136842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fr-FR" altLang="fr-FR" sz="1600" b="1">
                <a:latin typeface="Arial" panose="020B0604020202020204" pitchFamily="34" charset="0"/>
              </a:rPr>
              <a:t>BAC PRO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6672265" y="3068643"/>
            <a:ext cx="165735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fr-FR" altLang="fr-FR" sz="1600" b="1">
                <a:latin typeface="Arial" panose="020B0604020202020204" pitchFamily="34" charset="0"/>
              </a:rPr>
              <a:t>BAC TECHNO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8472492" y="3068643"/>
            <a:ext cx="180022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fr-FR" altLang="fr-FR" sz="1600" b="1">
                <a:latin typeface="Arial" panose="020B0604020202020204" pitchFamily="34" charset="0"/>
              </a:rPr>
              <a:t>BAC GENERAL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4079875" y="4941893"/>
            <a:ext cx="2159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6383342" y="1700218"/>
            <a:ext cx="1944687" cy="649287"/>
          </a:xfrm>
          <a:prstGeom prst="rect">
            <a:avLst/>
          </a:prstGeom>
          <a:solidFill>
            <a:srgbClr val="FF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6311902" y="1773240"/>
            <a:ext cx="216058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altLang="fr-FR" sz="1600" b="1">
                <a:latin typeface="Arial" panose="020B0604020202020204" pitchFamily="34" charset="0"/>
              </a:rPr>
              <a:t>VOIE TECHNOLOGIQUE</a:t>
            </a: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 flipV="1">
            <a:off x="6094417" y="5011743"/>
            <a:ext cx="363537" cy="650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587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636405" y="249382"/>
            <a:ext cx="7740651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LA VOIE PROFESSIONNELLE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28505" y="1989142"/>
            <a:ext cx="7204347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Objectifs</a:t>
            </a:r>
            <a:r>
              <a:rPr lang="fr-FR" altLang="fr-FR" sz="2000" dirty="0">
                <a:solidFill>
                  <a:srgbClr val="006666"/>
                </a:solidFill>
                <a:latin typeface="+mn-lt"/>
              </a:rPr>
              <a:t> </a:t>
            </a:r>
            <a:r>
              <a:rPr lang="fr-FR" altLang="fr-FR" sz="2000" dirty="0">
                <a:latin typeface="+mn-lt"/>
              </a:rPr>
              <a:t>: apprendre un métier ou développer des compétences autour d’une </a:t>
            </a: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spécialité </a:t>
            </a:r>
            <a:r>
              <a:rPr lang="fr-FR" altLang="fr-FR" sz="2000" dirty="0">
                <a:latin typeface="+mn-lt"/>
              </a:rPr>
              <a:t>ou</a:t>
            </a:r>
            <a:r>
              <a:rPr lang="fr-FR" altLang="fr-FR" sz="2000" b="1" dirty="0">
                <a:latin typeface="+mn-lt"/>
              </a:rPr>
              <a:t> </a:t>
            </a: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d’une famille de métier</a:t>
            </a:r>
            <a:r>
              <a:rPr lang="fr-FR" altLang="fr-FR" sz="2000" dirty="0">
                <a:latin typeface="+mn-lt"/>
              </a:rPr>
              <a:t>, en </a:t>
            </a: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lien direct avec le monde du travail</a:t>
            </a:r>
          </a:p>
        </p:txBody>
      </p:sp>
      <p:pic>
        <p:nvPicPr>
          <p:cNvPr id="29698" name="Picture 2" descr="Artiste Peintre Banque d&amp;#39;images et photos libres de droit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10" y="3904532"/>
            <a:ext cx="2268897" cy="1512599"/>
          </a:xfrm>
          <a:prstGeom prst="rect">
            <a:avLst/>
          </a:prstGeom>
          <a:noFill/>
        </p:spPr>
      </p:pic>
      <p:pic>
        <p:nvPicPr>
          <p:cNvPr id="29700" name="Picture 4" descr="Patissier Banque d&amp;#39;images et photos libres de droit - i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0509" y="4576672"/>
            <a:ext cx="2403691" cy="1602461"/>
          </a:xfrm>
          <a:prstGeom prst="rect">
            <a:avLst/>
          </a:prstGeom>
          <a:noFill/>
        </p:spPr>
      </p:pic>
      <p:pic>
        <p:nvPicPr>
          <p:cNvPr id="29702" name="Picture 6" descr="Photo libre de droit de Portrait De Femme Maçon banque d&amp;#39;images et plus  d&amp;#39;images libres de droit de Adulte - iSt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2704" y="1036642"/>
            <a:ext cx="1853333" cy="2777267"/>
          </a:xfrm>
          <a:prstGeom prst="rect">
            <a:avLst/>
          </a:prstGeom>
          <a:noFill/>
        </p:spPr>
      </p:pic>
      <p:pic>
        <p:nvPicPr>
          <p:cNvPr id="29704" name="Picture 8" descr="serrurier-métallier / serrurière-métallière - Onise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7016" y="3574477"/>
            <a:ext cx="2505413" cy="1676401"/>
          </a:xfrm>
          <a:prstGeom prst="rect">
            <a:avLst/>
          </a:prstGeom>
          <a:noFill/>
        </p:spPr>
      </p:pic>
      <p:pic>
        <p:nvPicPr>
          <p:cNvPr id="29706" name="Picture 10" descr="Négociateur technico commercial, négociatrice technico-commerciale - idée  métier | Afp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31889" y="4197929"/>
            <a:ext cx="2614487" cy="1745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3584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553277" y="737327"/>
            <a:ext cx="8243888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anose="020B0604020202020204" pitchFamily="34" charset="0"/>
              </a:rPr>
              <a:t>LA VOIE TECHNOLOGIQUE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95625" y="1854200"/>
            <a:ext cx="65278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563"/>
              </a:spcBef>
              <a:buSzPct val="70000"/>
            </a:pPr>
            <a:endParaRPr lang="fr-FR" altLang="fr-FR" sz="2500"/>
          </a:p>
          <a:p>
            <a:pPr>
              <a:lnSpc>
                <a:spcPct val="120000"/>
              </a:lnSpc>
              <a:spcBef>
                <a:spcPts val="1563"/>
              </a:spcBef>
              <a:buSzPct val="70000"/>
            </a:pPr>
            <a:endParaRPr lang="fr-FR" altLang="fr-FR" sz="25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891871" y="1831928"/>
            <a:ext cx="6911975" cy="310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125"/>
              </a:spcBef>
              <a:buSzPct val="90000"/>
            </a:pPr>
            <a:r>
              <a:rPr lang="fr-FR" altLang="fr-FR" sz="2000" dirty="0">
                <a:latin typeface="+mn-lt"/>
              </a:rPr>
              <a:t>Les </a:t>
            </a: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enseignements technologiques</a:t>
            </a:r>
            <a:r>
              <a:rPr lang="fr-FR" altLang="fr-FR" sz="2000" dirty="0">
                <a:latin typeface="+mn-lt"/>
              </a:rPr>
              <a:t> portent sur des </a:t>
            </a: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grands domaines</a:t>
            </a:r>
            <a:r>
              <a:rPr lang="fr-FR" altLang="fr-FR" sz="2000" dirty="0">
                <a:latin typeface="+mn-lt"/>
              </a:rPr>
              <a:t> (laboratoire, santé et social, design et arts appliqués, industrie…) </a:t>
            </a:r>
          </a:p>
          <a:p>
            <a:pPr>
              <a:lnSpc>
                <a:spcPct val="150000"/>
              </a:lnSpc>
              <a:spcBef>
                <a:spcPts val="1125"/>
              </a:spcBef>
              <a:buSzPct val="90000"/>
            </a:pPr>
            <a:r>
              <a:rPr lang="fr-FR" altLang="fr-FR" sz="2000" dirty="0">
                <a:latin typeface="+mn-lt"/>
                <a:sym typeface="Wingdings"/>
              </a:rPr>
              <a:t></a:t>
            </a:r>
            <a:r>
              <a:rPr lang="fr-FR" altLang="fr-FR" sz="2000" dirty="0">
                <a:latin typeface="+mn-lt"/>
              </a:rPr>
              <a:t> </a:t>
            </a: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enseignements appliqués</a:t>
            </a:r>
            <a:r>
              <a:rPr lang="fr-FR" altLang="fr-FR" sz="2000" dirty="0">
                <a:latin typeface="+mn-lt"/>
              </a:rPr>
              <a:t> : basés sur des études de cas concrets et des projets.</a:t>
            </a:r>
          </a:p>
          <a:p>
            <a:pPr>
              <a:lnSpc>
                <a:spcPct val="150000"/>
              </a:lnSpc>
              <a:spcBef>
                <a:spcPts val="1125"/>
              </a:spcBef>
            </a:pPr>
            <a:endParaRPr lang="fr-FR" altLang="fr-FR" dirty="0"/>
          </a:p>
        </p:txBody>
      </p:sp>
      <p:pic>
        <p:nvPicPr>
          <p:cNvPr id="27650" name="Picture 2" descr="Tout savoir sur l&amp;#39;épreuve STD2A d&amp;#39;analyse méthodique en design et arts  appliqué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484" y="4740342"/>
            <a:ext cx="4679661" cy="1715876"/>
          </a:xfrm>
          <a:prstGeom prst="rect">
            <a:avLst/>
          </a:prstGeom>
          <a:noFill/>
        </p:spPr>
      </p:pic>
      <p:pic>
        <p:nvPicPr>
          <p:cNvPr id="27652" name="Picture 4" descr="AU PROGRAMME….EN SIN – S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5647" y="4267205"/>
            <a:ext cx="4194752" cy="2195691"/>
          </a:xfrm>
          <a:prstGeom prst="rect">
            <a:avLst/>
          </a:prstGeom>
          <a:noFill/>
        </p:spPr>
      </p:pic>
      <p:pic>
        <p:nvPicPr>
          <p:cNvPr id="27654" name="Picture 6" descr="Présentation du Bac STL Sciences et Technologies de Laboratoire spécialité  BIOTECHNOLOGIES - BAC STL : Sciences et Technologies de Laboratoire -  Lycées Janot - Cur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4884" y="651164"/>
            <a:ext cx="21431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533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885790" y="743243"/>
            <a:ext cx="72501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800" b="1" dirty="0">
                <a:solidFill>
                  <a:srgbClr val="990033"/>
                </a:solidFill>
                <a:latin typeface="Arial" pitchFamily="34" charset="0"/>
              </a:rPr>
              <a:t>LA VOIE GENERALE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491943" y="1832987"/>
            <a:ext cx="7200900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125"/>
              </a:spcBef>
            </a:pP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Objectifs</a:t>
            </a:r>
            <a:r>
              <a:rPr lang="fr-FR" altLang="fr-FR" sz="2000" b="1" dirty="0">
                <a:latin typeface="+mn-lt"/>
              </a:rPr>
              <a:t> </a:t>
            </a:r>
            <a:r>
              <a:rPr lang="fr-FR" altLang="fr-FR" sz="2000" dirty="0">
                <a:latin typeface="+mn-lt"/>
              </a:rPr>
              <a:t>: élever le niveau de </a:t>
            </a: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connaissances générales</a:t>
            </a:r>
            <a:r>
              <a:rPr lang="fr-FR" altLang="fr-FR" sz="2000" dirty="0">
                <a:latin typeface="+mn-lt"/>
              </a:rPr>
              <a:t>, développer les </a:t>
            </a: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savoirs </a:t>
            </a:r>
            <a:r>
              <a:rPr lang="fr-FR" altLang="fr-FR" sz="2000" dirty="0">
                <a:latin typeface="+mn-lt"/>
              </a:rPr>
              <a:t>et les</a:t>
            </a:r>
            <a:r>
              <a:rPr lang="fr-FR" altLang="fr-FR" sz="2000" b="1" dirty="0">
                <a:latin typeface="+mn-lt"/>
              </a:rPr>
              <a:t> </a:t>
            </a: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méthodes</a:t>
            </a:r>
            <a:r>
              <a:rPr lang="fr-FR" altLang="fr-FR" sz="2000" dirty="0">
                <a:latin typeface="+mn-lt"/>
              </a:rPr>
              <a:t> </a:t>
            </a:r>
            <a:r>
              <a:rPr lang="fr-FR" altLang="fr-FR" sz="2000" i="1" dirty="0">
                <a:latin typeface="+mn-lt"/>
              </a:rPr>
              <a:t>(analyser, rédiger, argumenter)</a:t>
            </a:r>
            <a:r>
              <a:rPr lang="fr-FR" altLang="fr-FR" sz="2000" dirty="0">
                <a:latin typeface="+mn-lt"/>
              </a:rPr>
              <a:t> avec un </a:t>
            </a:r>
            <a:r>
              <a:rPr lang="fr-FR" altLang="fr-FR" sz="2000" b="1" dirty="0">
                <a:solidFill>
                  <a:srgbClr val="006666"/>
                </a:solidFill>
                <a:latin typeface="+mn-lt"/>
              </a:rPr>
              <a:t>niveau d’abstraction</a:t>
            </a:r>
            <a:r>
              <a:rPr lang="fr-FR" altLang="fr-FR" sz="2000" dirty="0">
                <a:latin typeface="+mn-lt"/>
              </a:rPr>
              <a:t> de plus en plus important  pour pouvoir aborder l’enseignement supérieur</a:t>
            </a:r>
          </a:p>
        </p:txBody>
      </p:sp>
      <p:pic>
        <p:nvPicPr>
          <p:cNvPr id="25602" name="Picture 2" descr="Bac 2021 : interview de professeur sur la spécialité maths du nouveau B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91" y="4525438"/>
            <a:ext cx="3214144" cy="1168780"/>
          </a:xfrm>
          <a:prstGeom prst="rect">
            <a:avLst/>
          </a:prstGeom>
          <a:noFill/>
        </p:spPr>
      </p:pic>
      <p:sp>
        <p:nvSpPr>
          <p:cNvPr id="25604" name="AutoShape 4" descr="https://france3-regions.francetvinfo.fr/image/LMGqWtTIHj4tI7KTOyMDyM7nPcs/1200x675//filters:format(webp)/regions/2021/06/15/60c8856009f1e_philo-53538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6" name="AutoShape 6" descr="https://france3-regions.francetvinfo.fr/image/LMGqWtTIHj4tI7KTOyMDyM7nPcs/1200x675//filters:format(webp)/regions/2021/06/15/60c8856009f1e_philo-53538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8" name="AutoShape 8" descr="https://france3-regions.francetvinfo.fr/image/LMGqWtTIHj4tI7KTOyMDyM7nPcs/1200x675//filters:format(webp)/regions/2021/06/15/60c8856009f1e_philo-53538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10" name="Picture 10" descr="https://france3-regions.francetvinfo.fr/image/nHpczPAc7z-w2nZxVXaKz-dvsMQ/600x400/regions/2021/06/15/60c8856009f1e_philo-5353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5128" y="3463636"/>
            <a:ext cx="3052869" cy="2036618"/>
          </a:xfrm>
          <a:prstGeom prst="rect">
            <a:avLst/>
          </a:prstGeom>
          <a:noFill/>
        </p:spPr>
      </p:pic>
      <p:pic>
        <p:nvPicPr>
          <p:cNvPr id="25612" name="Picture 12" descr="Nouveau lycée : comment choisir ses spécialités 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1163" y="4074673"/>
            <a:ext cx="3837709" cy="1929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381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1334</TotalTime>
  <Words>2175</Words>
  <Application>Microsoft Office PowerPoint</Application>
  <PresentationFormat>Grand écran</PresentationFormat>
  <Paragraphs>349</Paragraphs>
  <Slides>32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4" baseType="lpstr">
      <vt:lpstr>MS PGothic</vt:lpstr>
      <vt:lpstr>Arial</vt:lpstr>
      <vt:lpstr>Arial Unicode MS</vt:lpstr>
      <vt:lpstr>Calibri</vt:lpstr>
      <vt:lpstr>Calibri Light</vt:lpstr>
      <vt:lpstr>Century Gothic</vt:lpstr>
      <vt:lpstr>Courier New</vt:lpstr>
      <vt:lpstr>Gabriola</vt:lpstr>
      <vt:lpstr>Times New Roman</vt:lpstr>
      <vt:lpstr>Verdana</vt:lpstr>
      <vt:lpstr>Wingdings</vt:lpstr>
      <vt:lpstr>Thème Office</vt:lpstr>
      <vt:lpstr>Présentation PowerPoint</vt:lpstr>
      <vt:lpstr>La psychologue de l’Education Nationale Spécialité Education, Développement et conseil en Orientation scolaire et professionnelle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Antenne du CIO Lifou</dc:creator>
  <cp:lastModifiedBy>chefetab</cp:lastModifiedBy>
  <cp:revision>39</cp:revision>
  <dcterms:created xsi:type="dcterms:W3CDTF">2021-06-29T10:23:42Z</dcterms:created>
  <dcterms:modified xsi:type="dcterms:W3CDTF">2021-09-13T03:14:47Z</dcterms:modified>
</cp:coreProperties>
</file>